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omments/modernComment_14E_FC0A4DCA.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49_EE7A5BF3.xml" ContentType="application/vnd.ms-powerpoint.comments+xml"/>
  <Override PartName="/ppt/comments/modernComment_154_7F2D6657.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300" r:id="rId2"/>
    <p:sldId id="302" r:id="rId3"/>
    <p:sldId id="301" r:id="rId4"/>
    <p:sldId id="304" r:id="rId5"/>
    <p:sldId id="303" r:id="rId6"/>
    <p:sldId id="305" r:id="rId7"/>
    <p:sldId id="307" r:id="rId8"/>
    <p:sldId id="310" r:id="rId9"/>
    <p:sldId id="311" r:id="rId10"/>
    <p:sldId id="312" r:id="rId11"/>
    <p:sldId id="313" r:id="rId12"/>
    <p:sldId id="330" r:id="rId13"/>
    <p:sldId id="331" r:id="rId14"/>
    <p:sldId id="332" r:id="rId15"/>
    <p:sldId id="334" r:id="rId16"/>
    <p:sldId id="335" r:id="rId17"/>
    <p:sldId id="336" r:id="rId18"/>
    <p:sldId id="339" r:id="rId19"/>
    <p:sldId id="338" r:id="rId20"/>
    <p:sldId id="315" r:id="rId21"/>
    <p:sldId id="317" r:id="rId22"/>
    <p:sldId id="319" r:id="rId23"/>
    <p:sldId id="320" r:id="rId24"/>
    <p:sldId id="329" r:id="rId25"/>
    <p:sldId id="340" r:id="rId26"/>
    <p:sldId id="341" r:id="rId27"/>
    <p:sldId id="342" r:id="rId28"/>
    <p:sldId id="343" r:id="rId29"/>
    <p:sldId id="344" r:id="rId30"/>
    <p:sldId id="345" r:id="rId31"/>
    <p:sldId id="352" r:id="rId32"/>
    <p:sldId id="347" r:id="rId33"/>
    <p:sldId id="348" r:id="rId34"/>
    <p:sldId id="349" r:id="rId35"/>
    <p:sldId id="350" r:id="rId36"/>
    <p:sldId id="351" r:id="rId37"/>
    <p:sldId id="358" r:id="rId38"/>
    <p:sldId id="35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Version" id="{8388304C-1D84-42FD-B700-10D83A62CF50}">
          <p14:sldIdLst>
            <p14:sldId id="300"/>
            <p14:sldId id="302"/>
            <p14:sldId id="301"/>
            <p14:sldId id="304"/>
            <p14:sldId id="303"/>
            <p14:sldId id="305"/>
            <p14:sldId id="307"/>
            <p14:sldId id="310"/>
            <p14:sldId id="311"/>
            <p14:sldId id="312"/>
            <p14:sldId id="313"/>
            <p14:sldId id="330"/>
            <p14:sldId id="331"/>
            <p14:sldId id="332"/>
            <p14:sldId id="334"/>
            <p14:sldId id="335"/>
            <p14:sldId id="336"/>
            <p14:sldId id="339"/>
            <p14:sldId id="338"/>
            <p14:sldId id="315"/>
            <p14:sldId id="317"/>
            <p14:sldId id="319"/>
            <p14:sldId id="320"/>
            <p14:sldId id="329"/>
            <p14:sldId id="340"/>
            <p14:sldId id="341"/>
            <p14:sldId id="342"/>
            <p14:sldId id="343"/>
            <p14:sldId id="344"/>
            <p14:sldId id="345"/>
            <p14:sldId id="352"/>
            <p14:sldId id="347"/>
            <p14:sldId id="348"/>
            <p14:sldId id="349"/>
            <p14:sldId id="350"/>
            <p14:sldId id="351"/>
            <p14:sldId id="358"/>
            <p14:sldId id="353"/>
          </p14:sldIdLst>
        </p14:section>
        <p14:section name="Appendix" id="{C5CFFA0A-221B-475E-9F4D-36B4072A69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B13F16-B990-EB01-71C7-998E357C45AF}" name="., Nikhilan Velumani" initials=".NV" userId="S::nxv230009@utdallas.edu::b8f35c28-0628-4af9-aff5-6037799b7c1b" providerId="AD"/>
  <p188:author id="{2C46012E-9376-27DE-6739-519918D8657E}" name="Shah, Kartik Vipul" initials="SV" userId="S::kvs220001@utdallas.edu::6e35b12d-579e-4d51-8c62-a06637a65aa7" providerId="AD"/>
  <p188:author id="{4FB53F7F-7D3E-1B07-11BA-D2FEB375E1EA}" name="Nukala, Jayadeep" initials="JN" userId="S::jxn220016@utdallas.edu::e10114c5-3fb2-4e9d-8883-ddd26e32b1a7" providerId="AD"/>
  <p188:author id="{F61A8FBF-7E6C-BB0F-AAE9-91015290C756}" name="Mahesh, Kavinayaa" initials="" userId="S::kxm220108@utdallas.edu::aaf84fdb-0b4a-4c4c-9b29-e39a786f42b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1CC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53"/>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omments/modernComment_149_EE7A5BF3.xml><?xml version="1.0" encoding="utf-8"?>
<p188:cmLst xmlns:a="http://schemas.openxmlformats.org/drawingml/2006/main" xmlns:r="http://schemas.openxmlformats.org/officeDocument/2006/relationships" xmlns:p188="http://schemas.microsoft.com/office/powerpoint/2018/8/main">
  <p188:cm id="{170CAE62-AE2F-C04D-B7F9-6D14DAC47574}" authorId="{4FB53F7F-7D3E-1B07-11BA-D2FEB375E1EA}" created="2024-02-26T01:05:22.992">
    <pc:sldMkLst xmlns:pc="http://schemas.microsoft.com/office/powerpoint/2013/main/command">
      <pc:docMk/>
      <pc:sldMk cId="2666196942" sldId="293"/>
    </pc:sldMkLst>
    <p188:txBody>
      <a:bodyPr/>
      <a:lstStyle/>
      <a:p>
        <a:r>
          <a:rPr lang="en-US"/>
          <a:t>Till now both Boeing and Airbus were strategising based on their individual  projections/predications</a:t>
        </a:r>
      </a:p>
    </p188:txBody>
  </p188:cm>
  <p188:cm id="{DB60D09A-E7FC-2D42-A459-AEEC42ACD7C1}" authorId="{4FB53F7F-7D3E-1B07-11BA-D2FEB375E1EA}" created="2024-02-26T01:06:28.085">
    <pc:sldMkLst xmlns:pc="http://schemas.microsoft.com/office/powerpoint/2013/main/command">
      <pc:docMk/>
      <pc:sldMk cId="2666196942" sldId="293"/>
    </pc:sldMkLst>
    <p188:replyLst>
      <p188:reply id="{C6C97A90-0527-6645-B065-38889672CBB8}" authorId="{4FB53F7F-7D3E-1B07-11BA-D2FEB375E1EA}" created="2024-02-26T01:07:34.393">
        <p188:txBody>
          <a:bodyPr/>
          <a:lstStyle/>
          <a:p>
            <a:r>
              <a:rPr lang="en-US"/>
              <a:t>This marks transition from Boeing Counter strategy, shifting market dynamics to fall in demand of large aircrafts, A380</a:t>
            </a:r>
          </a:p>
        </p188:txBody>
      </p188:reply>
    </p188:replyLst>
    <p188:txBody>
      <a:bodyPr/>
      <a:lstStyle/>
      <a:p>
        <a:r>
          <a:rPr lang="en-US"/>
          <a:t>Now we will see how 2008 recession impacted the air traffic and there by the aviation strategies.</a:t>
        </a:r>
      </a:p>
    </p188:txBody>
  </p188:cm>
</p188:cmLst>
</file>

<file path=ppt/comments/modernComment_14E_FC0A4DCA.xml><?xml version="1.0" encoding="utf-8"?>
<p188:cmLst xmlns:a="http://schemas.openxmlformats.org/drawingml/2006/main" xmlns:r="http://schemas.openxmlformats.org/officeDocument/2006/relationships" xmlns:p188="http://schemas.microsoft.com/office/powerpoint/2018/8/main">
  <p188:cm id="{CE6511FC-E5CD-FE4E-B18C-BE2ED376E634}" authorId="{F61A8FBF-7E6C-BB0F-AAE9-91015290C756}" created="2024-02-25T16:29:01.037">
    <pc:sldMkLst xmlns:pc="http://schemas.microsoft.com/office/powerpoint/2013/main/command">
      <pc:docMk/>
      <pc:sldMk cId="2654245187" sldId="273"/>
    </pc:sldMkLst>
    <p188:txBody>
      <a:bodyPr/>
      <a:lstStyle/>
      <a:p>
        <a:r>
          <a:rPr lang="en-US"/>
          <a:t>Sketches of the A380</a:t>
        </a:r>
      </a:p>
    </p188:txBody>
  </p188:cm>
</p188:cmLst>
</file>

<file path=ppt/comments/modernComment_154_7F2D6657.xml><?xml version="1.0" encoding="utf-8"?>
<p188:cmLst xmlns:a="http://schemas.openxmlformats.org/drawingml/2006/main" xmlns:r="http://schemas.openxmlformats.org/officeDocument/2006/relationships" xmlns:p188="http://schemas.microsoft.com/office/powerpoint/2018/8/main">
  <p188:cm id="{E10236E9-6CFF-4E4E-AA40-316BD6E46B9A}" authorId="{4FB53F7F-7D3E-1B07-11BA-D2FEB375E1EA}" created="2024-02-26T01:17:14.623">
    <pc:sldMkLst xmlns:pc="http://schemas.microsoft.com/office/powerpoint/2013/main/command">
      <pc:docMk/>
      <pc:sldMk cId="3003772698" sldId="295"/>
    </pc:sldMkLst>
    <p188:txBody>
      <a:bodyPr/>
      <a:lstStyle/>
      <a:p>
        <a:r>
          <a:rPr lang="en-US"/>
          <a:t>Shift towards direct flights from middle-sized airports -&gt; shifting market trends</a:t>
        </a:r>
      </a:p>
    </p188:txBody>
  </p188:cm>
</p188:cmLst>
</file>

<file path=ppt/diagrams/_rels/data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A96EAF-6A4F-48E8-8672-3B46CAB5E5C5}"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5FDE8D5A-C229-4F57-84ED-BF82E583B007}">
      <dgm:prSet/>
      <dgm:spPr/>
      <dgm:t>
        <a:bodyPr/>
        <a:lstStyle/>
        <a:p>
          <a:r>
            <a:rPr lang="en-US"/>
            <a:t>2002</a:t>
          </a:r>
        </a:p>
      </dgm:t>
    </dgm:pt>
    <dgm:pt modelId="{BEB780B8-FF3E-443E-B6E4-1BB82A76155E}" type="parTrans" cxnId="{C75D8F99-9ABE-4B8F-A488-F8A46F28C542}">
      <dgm:prSet/>
      <dgm:spPr/>
      <dgm:t>
        <a:bodyPr/>
        <a:lstStyle/>
        <a:p>
          <a:endParaRPr lang="en-US"/>
        </a:p>
      </dgm:t>
    </dgm:pt>
    <dgm:pt modelId="{F41812A3-9792-498D-8701-38507D74C261}" type="sibTrans" cxnId="{C75D8F99-9ABE-4B8F-A488-F8A46F28C542}">
      <dgm:prSet/>
      <dgm:spPr/>
      <dgm:t>
        <a:bodyPr/>
        <a:lstStyle/>
        <a:p>
          <a:endParaRPr lang="en-US"/>
        </a:p>
      </dgm:t>
    </dgm:pt>
    <dgm:pt modelId="{2C3CCDD8-3E68-4F53-A680-654CB598B131}">
      <dgm:prSet/>
      <dgm:spPr/>
      <dgm:t>
        <a:bodyPr/>
        <a:lstStyle/>
        <a:p>
          <a:r>
            <a:rPr lang="en-US"/>
            <a:t>Manufacturing began - wing-box component</a:t>
          </a:r>
        </a:p>
      </dgm:t>
    </dgm:pt>
    <dgm:pt modelId="{D4E9F570-2597-4A62-A9B5-3177638F5C1E}" type="parTrans" cxnId="{D682560E-6D4A-4D04-8F45-BF53AC0D957F}">
      <dgm:prSet/>
      <dgm:spPr/>
      <dgm:t>
        <a:bodyPr/>
        <a:lstStyle/>
        <a:p>
          <a:endParaRPr lang="en-US"/>
        </a:p>
      </dgm:t>
    </dgm:pt>
    <dgm:pt modelId="{F3EFEF9A-AD9D-43AF-A619-F85A7132E8BC}" type="sibTrans" cxnId="{D682560E-6D4A-4D04-8F45-BF53AC0D957F}">
      <dgm:prSet/>
      <dgm:spPr/>
      <dgm:t>
        <a:bodyPr/>
        <a:lstStyle/>
        <a:p>
          <a:endParaRPr lang="en-US"/>
        </a:p>
      </dgm:t>
    </dgm:pt>
    <dgm:pt modelId="{DDC6751C-4F4C-42DB-89BA-FA69127F9C2F}">
      <dgm:prSet/>
      <dgm:spPr/>
      <dgm:t>
        <a:bodyPr/>
        <a:lstStyle/>
        <a:p>
          <a:r>
            <a:rPr lang="en-US"/>
            <a:t>2003</a:t>
          </a:r>
        </a:p>
      </dgm:t>
    </dgm:pt>
    <dgm:pt modelId="{F501ED42-93BF-477F-B276-37C11F6A4C68}" type="parTrans" cxnId="{B60B65B8-1075-4CE6-B656-903411B6DEF1}">
      <dgm:prSet/>
      <dgm:spPr/>
      <dgm:t>
        <a:bodyPr/>
        <a:lstStyle/>
        <a:p>
          <a:endParaRPr lang="en-US"/>
        </a:p>
      </dgm:t>
    </dgm:pt>
    <dgm:pt modelId="{763C1BA4-421A-4BFA-898B-322A5E8DC7FD}" type="sibTrans" cxnId="{B60B65B8-1075-4CE6-B656-903411B6DEF1}">
      <dgm:prSet/>
      <dgm:spPr/>
      <dgm:t>
        <a:bodyPr/>
        <a:lstStyle/>
        <a:p>
          <a:endParaRPr lang="en-US"/>
        </a:p>
      </dgm:t>
    </dgm:pt>
    <dgm:pt modelId="{14066F6A-CC6E-46F4-850D-6DF5B72D610D}">
      <dgm:prSet/>
      <dgm:spPr/>
      <dgm:t>
        <a:bodyPr/>
        <a:lstStyle/>
        <a:p>
          <a:r>
            <a:rPr lang="en-US"/>
            <a:t>Subassembly</a:t>
          </a:r>
        </a:p>
      </dgm:t>
    </dgm:pt>
    <dgm:pt modelId="{DEE143C2-A7FF-4E9F-9FD7-94D5B7BC843A}" type="parTrans" cxnId="{3F4885F3-20A3-4A7E-888A-16167307BD82}">
      <dgm:prSet/>
      <dgm:spPr/>
      <dgm:t>
        <a:bodyPr/>
        <a:lstStyle/>
        <a:p>
          <a:endParaRPr lang="en-US"/>
        </a:p>
      </dgm:t>
    </dgm:pt>
    <dgm:pt modelId="{C931CBB1-A95E-4A3B-B11B-A65F35F8BD82}" type="sibTrans" cxnId="{3F4885F3-20A3-4A7E-888A-16167307BD82}">
      <dgm:prSet/>
      <dgm:spPr/>
      <dgm:t>
        <a:bodyPr/>
        <a:lstStyle/>
        <a:p>
          <a:endParaRPr lang="en-US"/>
        </a:p>
      </dgm:t>
    </dgm:pt>
    <dgm:pt modelId="{C9BC2994-40DB-4EEA-9097-ED2CBF7D1B6D}">
      <dgm:prSet/>
      <dgm:spPr/>
      <dgm:t>
        <a:bodyPr/>
        <a:lstStyle/>
        <a:p>
          <a:r>
            <a:rPr lang="en-US"/>
            <a:t>2004</a:t>
          </a:r>
        </a:p>
      </dgm:t>
    </dgm:pt>
    <dgm:pt modelId="{B28328E7-B637-44E0-90E0-076854624518}" type="parTrans" cxnId="{6BD6E26E-B929-4B44-81F1-885844DAE1EB}">
      <dgm:prSet/>
      <dgm:spPr/>
      <dgm:t>
        <a:bodyPr/>
        <a:lstStyle/>
        <a:p>
          <a:endParaRPr lang="en-US"/>
        </a:p>
      </dgm:t>
    </dgm:pt>
    <dgm:pt modelId="{ED6B76F9-C1DE-4398-B094-AE831932B26D}" type="sibTrans" cxnId="{6BD6E26E-B929-4B44-81F1-885844DAE1EB}">
      <dgm:prSet/>
      <dgm:spPr/>
      <dgm:t>
        <a:bodyPr/>
        <a:lstStyle/>
        <a:p>
          <a:endParaRPr lang="en-US"/>
        </a:p>
      </dgm:t>
    </dgm:pt>
    <dgm:pt modelId="{E1B42A8C-710F-48A2-AF4D-91ECE13FDE94}">
      <dgm:prSet/>
      <dgm:spPr/>
      <dgm:t>
        <a:bodyPr/>
        <a:lstStyle/>
        <a:p>
          <a:r>
            <a:rPr lang="en-US"/>
            <a:t>Final assembly</a:t>
          </a:r>
        </a:p>
      </dgm:t>
    </dgm:pt>
    <dgm:pt modelId="{CC5AE84F-17C6-4D2C-BFBE-74EA859B0FF6}" type="parTrans" cxnId="{E9CDBDC6-160C-47E4-B6BA-125E9CEC0058}">
      <dgm:prSet/>
      <dgm:spPr/>
      <dgm:t>
        <a:bodyPr/>
        <a:lstStyle/>
        <a:p>
          <a:endParaRPr lang="en-US"/>
        </a:p>
      </dgm:t>
    </dgm:pt>
    <dgm:pt modelId="{66BABB4F-C8BE-42D5-8B43-A111805D7DCC}" type="sibTrans" cxnId="{E9CDBDC6-160C-47E4-B6BA-125E9CEC0058}">
      <dgm:prSet/>
      <dgm:spPr/>
      <dgm:t>
        <a:bodyPr/>
        <a:lstStyle/>
        <a:p>
          <a:endParaRPr lang="en-US"/>
        </a:p>
      </dgm:t>
    </dgm:pt>
    <dgm:pt modelId="{1AA093AE-493B-499F-9429-F667D0B1C3BE}">
      <dgm:prSet/>
      <dgm:spPr/>
      <dgm:t>
        <a:bodyPr/>
        <a:lstStyle/>
        <a:p>
          <a:r>
            <a:rPr lang="en-US"/>
            <a:t>2005</a:t>
          </a:r>
        </a:p>
      </dgm:t>
    </dgm:pt>
    <dgm:pt modelId="{00FA7D92-1A95-417E-91F4-1B75386F998E}" type="parTrans" cxnId="{C4994742-68A5-42F7-8C8F-D74746223402}">
      <dgm:prSet/>
      <dgm:spPr/>
      <dgm:t>
        <a:bodyPr/>
        <a:lstStyle/>
        <a:p>
          <a:endParaRPr lang="en-US"/>
        </a:p>
      </dgm:t>
    </dgm:pt>
    <dgm:pt modelId="{F1FB04B2-8CAB-45BB-B21F-CD13D8D01D0E}" type="sibTrans" cxnId="{C4994742-68A5-42F7-8C8F-D74746223402}">
      <dgm:prSet/>
      <dgm:spPr/>
      <dgm:t>
        <a:bodyPr/>
        <a:lstStyle/>
        <a:p>
          <a:endParaRPr lang="en-US"/>
        </a:p>
      </dgm:t>
    </dgm:pt>
    <dgm:pt modelId="{850BC17B-D9BE-4EE0-93CF-FD15BBE367A4}">
      <dgm:prSet/>
      <dgm:spPr/>
      <dgm:t>
        <a:bodyPr/>
        <a:lstStyle/>
        <a:p>
          <a:r>
            <a:rPr lang="en-US"/>
            <a:t>Prototype unveiled</a:t>
          </a:r>
        </a:p>
      </dgm:t>
    </dgm:pt>
    <dgm:pt modelId="{123C57AA-D466-455F-9B5C-100C8BE25EB1}" type="parTrans" cxnId="{0AEA07D8-ADCB-4E9A-A53B-383648BEC8F1}">
      <dgm:prSet/>
      <dgm:spPr/>
      <dgm:t>
        <a:bodyPr/>
        <a:lstStyle/>
        <a:p>
          <a:endParaRPr lang="en-US"/>
        </a:p>
      </dgm:t>
    </dgm:pt>
    <dgm:pt modelId="{C184646B-EFB4-463C-90B5-49B34C026B15}" type="sibTrans" cxnId="{0AEA07D8-ADCB-4E9A-A53B-383648BEC8F1}">
      <dgm:prSet/>
      <dgm:spPr/>
      <dgm:t>
        <a:bodyPr/>
        <a:lstStyle/>
        <a:p>
          <a:endParaRPr lang="en-US"/>
        </a:p>
      </dgm:t>
    </dgm:pt>
    <dgm:pt modelId="{AFA197B1-F525-F941-84AF-44B1D14238A1}" type="pres">
      <dgm:prSet presAssocID="{ACA96EAF-6A4F-48E8-8672-3B46CAB5E5C5}" presName="Name0" presStyleCnt="0">
        <dgm:presLayoutVars>
          <dgm:chMax/>
          <dgm:chPref/>
          <dgm:animLvl val="lvl"/>
        </dgm:presLayoutVars>
      </dgm:prSet>
      <dgm:spPr/>
    </dgm:pt>
    <dgm:pt modelId="{51592178-6287-F942-B1BF-100C24E62791}" type="pres">
      <dgm:prSet presAssocID="{5FDE8D5A-C229-4F57-84ED-BF82E583B007}" presName="composite1" presStyleCnt="0"/>
      <dgm:spPr/>
    </dgm:pt>
    <dgm:pt modelId="{8D66DF61-93D3-E14A-BAD2-72B963D3362E}" type="pres">
      <dgm:prSet presAssocID="{5FDE8D5A-C229-4F57-84ED-BF82E583B007}" presName="parent1" presStyleLbl="alignNode1" presStyleIdx="0" presStyleCnt="4">
        <dgm:presLayoutVars>
          <dgm:chMax val="1"/>
          <dgm:chPref val="1"/>
          <dgm:bulletEnabled val="1"/>
        </dgm:presLayoutVars>
      </dgm:prSet>
      <dgm:spPr/>
    </dgm:pt>
    <dgm:pt modelId="{CADC0923-1DB4-5D45-BE8F-A0D6ADB55CD6}" type="pres">
      <dgm:prSet presAssocID="{5FDE8D5A-C229-4F57-84ED-BF82E583B007}" presName="Childtext1" presStyleLbl="revTx" presStyleIdx="0" presStyleCnt="4">
        <dgm:presLayoutVars>
          <dgm:bulletEnabled val="1"/>
        </dgm:presLayoutVars>
      </dgm:prSet>
      <dgm:spPr/>
    </dgm:pt>
    <dgm:pt modelId="{434616EC-01D8-4A4A-97B0-DAF729049E7D}" type="pres">
      <dgm:prSet presAssocID="{5FDE8D5A-C229-4F57-84ED-BF82E583B007}" presName="ConnectLine1" presStyleLbl="sibTrans1D1" presStyleIdx="0" presStyleCnt="4"/>
      <dgm:spPr>
        <a:noFill/>
        <a:ln w="6350" cap="flat" cmpd="sng" algn="ctr">
          <a:solidFill>
            <a:schemeClr val="accent1">
              <a:shade val="90000"/>
              <a:hueOff val="0"/>
              <a:satOff val="0"/>
              <a:lumOff val="0"/>
              <a:alphaOff val="0"/>
            </a:schemeClr>
          </a:solidFill>
          <a:prstDash val="dash"/>
          <a:miter lim="800000"/>
        </a:ln>
        <a:effectLst/>
      </dgm:spPr>
    </dgm:pt>
    <dgm:pt modelId="{5F6004C0-0BB6-1C45-AEC3-C47550483649}" type="pres">
      <dgm:prSet presAssocID="{5FDE8D5A-C229-4F57-84ED-BF82E583B007}" presName="ConnectLineEnd1" presStyleLbl="lnNode1" presStyleIdx="0" presStyleCnt="4"/>
      <dgm:spPr/>
    </dgm:pt>
    <dgm:pt modelId="{73000108-6F23-2A46-9173-ACAC28F1E7FB}" type="pres">
      <dgm:prSet presAssocID="{5FDE8D5A-C229-4F57-84ED-BF82E583B007}" presName="EmptyPane1" presStyleCnt="0"/>
      <dgm:spPr/>
    </dgm:pt>
    <dgm:pt modelId="{3D006F89-3793-7A41-AE8B-3B40A9C1125E}" type="pres">
      <dgm:prSet presAssocID="{F41812A3-9792-498D-8701-38507D74C261}" presName="spaceBetweenRectangles1" presStyleCnt="0"/>
      <dgm:spPr/>
    </dgm:pt>
    <dgm:pt modelId="{3B7A46AF-3922-5042-9F35-FD776BD63AA7}" type="pres">
      <dgm:prSet presAssocID="{DDC6751C-4F4C-42DB-89BA-FA69127F9C2F}" presName="composite1" presStyleCnt="0"/>
      <dgm:spPr/>
    </dgm:pt>
    <dgm:pt modelId="{91E5F0B0-38B8-7347-84C8-239C466BEB6D}" type="pres">
      <dgm:prSet presAssocID="{DDC6751C-4F4C-42DB-89BA-FA69127F9C2F}" presName="parent1" presStyleLbl="alignNode1" presStyleIdx="1" presStyleCnt="4">
        <dgm:presLayoutVars>
          <dgm:chMax val="1"/>
          <dgm:chPref val="1"/>
          <dgm:bulletEnabled val="1"/>
        </dgm:presLayoutVars>
      </dgm:prSet>
      <dgm:spPr/>
    </dgm:pt>
    <dgm:pt modelId="{25E6D3CD-9843-454B-AE43-AF393BD51F99}" type="pres">
      <dgm:prSet presAssocID="{DDC6751C-4F4C-42DB-89BA-FA69127F9C2F}" presName="Childtext1" presStyleLbl="revTx" presStyleIdx="1" presStyleCnt="4">
        <dgm:presLayoutVars>
          <dgm:bulletEnabled val="1"/>
        </dgm:presLayoutVars>
      </dgm:prSet>
      <dgm:spPr/>
    </dgm:pt>
    <dgm:pt modelId="{05371788-37D8-4F4D-80EF-6F45A67C5032}" type="pres">
      <dgm:prSet presAssocID="{DDC6751C-4F4C-42DB-89BA-FA69127F9C2F}" presName="ConnectLine1" presStyleLbl="sibTrans1D1" presStyleIdx="1" presStyleCnt="4"/>
      <dgm:spPr>
        <a:noFill/>
        <a:ln w="6350" cap="flat" cmpd="sng" algn="ctr">
          <a:solidFill>
            <a:schemeClr val="accent1">
              <a:shade val="90000"/>
              <a:hueOff val="177362"/>
              <a:satOff val="-9808"/>
              <a:lumOff val="8048"/>
              <a:alphaOff val="0"/>
            </a:schemeClr>
          </a:solidFill>
          <a:prstDash val="dash"/>
          <a:miter lim="800000"/>
        </a:ln>
        <a:effectLst/>
      </dgm:spPr>
    </dgm:pt>
    <dgm:pt modelId="{63B26ECE-6405-DB4E-B1EB-FB186E37D006}" type="pres">
      <dgm:prSet presAssocID="{DDC6751C-4F4C-42DB-89BA-FA69127F9C2F}" presName="ConnectLineEnd1" presStyleLbl="lnNode1" presStyleIdx="1" presStyleCnt="4"/>
      <dgm:spPr/>
    </dgm:pt>
    <dgm:pt modelId="{E879CDC2-4E1B-664C-BC49-271CA3CDB2E7}" type="pres">
      <dgm:prSet presAssocID="{DDC6751C-4F4C-42DB-89BA-FA69127F9C2F}" presName="EmptyPane1" presStyleCnt="0"/>
      <dgm:spPr/>
    </dgm:pt>
    <dgm:pt modelId="{C1903158-C8B9-3A40-9E62-6275EE735DCA}" type="pres">
      <dgm:prSet presAssocID="{763C1BA4-421A-4BFA-898B-322A5E8DC7FD}" presName="spaceBetweenRectangles1" presStyleCnt="0"/>
      <dgm:spPr/>
    </dgm:pt>
    <dgm:pt modelId="{FE72925A-7BB9-2A46-9581-D612F0FF2160}" type="pres">
      <dgm:prSet presAssocID="{C9BC2994-40DB-4EEA-9097-ED2CBF7D1B6D}" presName="composite1" presStyleCnt="0"/>
      <dgm:spPr/>
    </dgm:pt>
    <dgm:pt modelId="{C1126B8E-E0B0-E24E-BA29-75AA37E2E953}" type="pres">
      <dgm:prSet presAssocID="{C9BC2994-40DB-4EEA-9097-ED2CBF7D1B6D}" presName="parent1" presStyleLbl="alignNode1" presStyleIdx="2" presStyleCnt="4">
        <dgm:presLayoutVars>
          <dgm:chMax val="1"/>
          <dgm:chPref val="1"/>
          <dgm:bulletEnabled val="1"/>
        </dgm:presLayoutVars>
      </dgm:prSet>
      <dgm:spPr/>
    </dgm:pt>
    <dgm:pt modelId="{E872D58A-014E-7A40-AB31-A32297A95C58}" type="pres">
      <dgm:prSet presAssocID="{C9BC2994-40DB-4EEA-9097-ED2CBF7D1B6D}" presName="Childtext1" presStyleLbl="revTx" presStyleIdx="2" presStyleCnt="4">
        <dgm:presLayoutVars>
          <dgm:bulletEnabled val="1"/>
        </dgm:presLayoutVars>
      </dgm:prSet>
      <dgm:spPr/>
    </dgm:pt>
    <dgm:pt modelId="{F6CB3097-20ED-C245-9618-2B5090FD67DB}" type="pres">
      <dgm:prSet presAssocID="{C9BC2994-40DB-4EEA-9097-ED2CBF7D1B6D}" presName="ConnectLine1" presStyleLbl="sibTrans1D1" presStyleIdx="2" presStyleCnt="4"/>
      <dgm:spPr>
        <a:noFill/>
        <a:ln w="6350" cap="flat" cmpd="sng" algn="ctr">
          <a:solidFill>
            <a:schemeClr val="accent1">
              <a:shade val="90000"/>
              <a:hueOff val="354724"/>
              <a:satOff val="-19615"/>
              <a:lumOff val="16096"/>
              <a:alphaOff val="0"/>
            </a:schemeClr>
          </a:solidFill>
          <a:prstDash val="dash"/>
          <a:miter lim="800000"/>
        </a:ln>
        <a:effectLst/>
      </dgm:spPr>
    </dgm:pt>
    <dgm:pt modelId="{35D4FDF3-C479-264F-BBFB-08419424C4EB}" type="pres">
      <dgm:prSet presAssocID="{C9BC2994-40DB-4EEA-9097-ED2CBF7D1B6D}" presName="ConnectLineEnd1" presStyleLbl="lnNode1" presStyleIdx="2" presStyleCnt="4"/>
      <dgm:spPr/>
    </dgm:pt>
    <dgm:pt modelId="{B3A3B341-56E0-8444-9962-3C15CBAAFDA0}" type="pres">
      <dgm:prSet presAssocID="{C9BC2994-40DB-4EEA-9097-ED2CBF7D1B6D}" presName="EmptyPane1" presStyleCnt="0"/>
      <dgm:spPr/>
    </dgm:pt>
    <dgm:pt modelId="{7A9DC3A5-A645-BE4F-9C3F-D3D7273D463C}" type="pres">
      <dgm:prSet presAssocID="{ED6B76F9-C1DE-4398-B094-AE831932B26D}" presName="spaceBetweenRectangles1" presStyleCnt="0"/>
      <dgm:spPr/>
    </dgm:pt>
    <dgm:pt modelId="{CDBD22B9-0386-9949-BDF2-18E8E850A34D}" type="pres">
      <dgm:prSet presAssocID="{1AA093AE-493B-499F-9429-F667D0B1C3BE}" presName="composite1" presStyleCnt="0"/>
      <dgm:spPr/>
    </dgm:pt>
    <dgm:pt modelId="{F739B79E-C453-FA41-93AD-1B5E824F9D48}" type="pres">
      <dgm:prSet presAssocID="{1AA093AE-493B-499F-9429-F667D0B1C3BE}" presName="parent1" presStyleLbl="alignNode1" presStyleIdx="3" presStyleCnt="4" custScaleX="246362" custLinFactNeighborX="1617" custLinFactNeighborY="-1094">
        <dgm:presLayoutVars>
          <dgm:chMax val="1"/>
          <dgm:chPref val="1"/>
          <dgm:bulletEnabled val="1"/>
        </dgm:presLayoutVars>
      </dgm:prSet>
      <dgm:spPr/>
    </dgm:pt>
    <dgm:pt modelId="{0FACC49B-04A7-5B48-B9BD-95E26816D689}" type="pres">
      <dgm:prSet presAssocID="{1AA093AE-493B-499F-9429-F667D0B1C3BE}" presName="Childtext1" presStyleLbl="revTx" presStyleIdx="3" presStyleCnt="4">
        <dgm:presLayoutVars>
          <dgm:bulletEnabled val="1"/>
        </dgm:presLayoutVars>
      </dgm:prSet>
      <dgm:spPr/>
    </dgm:pt>
    <dgm:pt modelId="{4648E41F-2F1B-1548-B986-A4F2F8A9611E}" type="pres">
      <dgm:prSet presAssocID="{1AA093AE-493B-499F-9429-F667D0B1C3BE}" presName="ConnectLine1" presStyleLbl="sibTrans1D1" presStyleIdx="3" presStyleCnt="4"/>
      <dgm:spPr>
        <a:noFill/>
        <a:ln w="6350" cap="flat" cmpd="sng" algn="ctr">
          <a:solidFill>
            <a:schemeClr val="accent1">
              <a:shade val="90000"/>
              <a:hueOff val="532086"/>
              <a:satOff val="-29423"/>
              <a:lumOff val="24145"/>
              <a:alphaOff val="0"/>
            </a:schemeClr>
          </a:solidFill>
          <a:prstDash val="dash"/>
          <a:miter lim="800000"/>
        </a:ln>
        <a:effectLst/>
      </dgm:spPr>
    </dgm:pt>
    <dgm:pt modelId="{52037190-392A-FC4E-86FE-2914506D8601}" type="pres">
      <dgm:prSet presAssocID="{1AA093AE-493B-499F-9429-F667D0B1C3BE}" presName="ConnectLineEnd1" presStyleLbl="lnNode1" presStyleIdx="3" presStyleCnt="4"/>
      <dgm:spPr/>
    </dgm:pt>
    <dgm:pt modelId="{3E929E99-178B-B04D-8A1D-759127380945}" type="pres">
      <dgm:prSet presAssocID="{1AA093AE-493B-499F-9429-F667D0B1C3BE}" presName="EmptyPane1" presStyleCnt="0"/>
      <dgm:spPr/>
    </dgm:pt>
  </dgm:ptLst>
  <dgm:cxnLst>
    <dgm:cxn modelId="{D682560E-6D4A-4D04-8F45-BF53AC0D957F}" srcId="{5FDE8D5A-C229-4F57-84ED-BF82E583B007}" destId="{2C3CCDD8-3E68-4F53-A680-654CB598B131}" srcOrd="0" destOrd="0" parTransId="{D4E9F570-2597-4A62-A9B5-3177638F5C1E}" sibTransId="{F3EFEF9A-AD9D-43AF-A619-F85A7132E8BC}"/>
    <dgm:cxn modelId="{D308DB13-1EFC-EE42-81AE-9EEEDF72ACFF}" type="presOf" srcId="{14066F6A-CC6E-46F4-850D-6DF5B72D610D}" destId="{25E6D3CD-9843-454B-AE43-AF393BD51F99}" srcOrd="0" destOrd="0" presId="urn:microsoft.com/office/officeart/2016/7/layout/RoundedRectangleTimeline"/>
    <dgm:cxn modelId="{DC1A8F18-9830-BE46-9B86-C0281C83C79E}" type="presOf" srcId="{E1B42A8C-710F-48A2-AF4D-91ECE13FDE94}" destId="{E872D58A-014E-7A40-AB31-A32297A95C58}" srcOrd="0" destOrd="0" presId="urn:microsoft.com/office/officeart/2016/7/layout/RoundedRectangleTimeline"/>
    <dgm:cxn modelId="{2EA3501A-7EE2-1B44-B314-B3B3199673B9}" type="presOf" srcId="{2C3CCDD8-3E68-4F53-A680-654CB598B131}" destId="{CADC0923-1DB4-5D45-BE8F-A0D6ADB55CD6}" srcOrd="0" destOrd="0" presId="urn:microsoft.com/office/officeart/2016/7/layout/RoundedRectangleTimeline"/>
    <dgm:cxn modelId="{E85B5B5E-A37D-ED4D-BEB6-497A75670CCA}" type="presOf" srcId="{C9BC2994-40DB-4EEA-9097-ED2CBF7D1B6D}" destId="{C1126B8E-E0B0-E24E-BA29-75AA37E2E953}" srcOrd="0" destOrd="0" presId="urn:microsoft.com/office/officeart/2016/7/layout/RoundedRectangleTimeline"/>
    <dgm:cxn modelId="{C4994742-68A5-42F7-8C8F-D74746223402}" srcId="{ACA96EAF-6A4F-48E8-8672-3B46CAB5E5C5}" destId="{1AA093AE-493B-499F-9429-F667D0B1C3BE}" srcOrd="3" destOrd="0" parTransId="{00FA7D92-1A95-417E-91F4-1B75386F998E}" sibTransId="{F1FB04B2-8CAB-45BB-B21F-CD13D8D01D0E}"/>
    <dgm:cxn modelId="{6BD6E26E-B929-4B44-81F1-885844DAE1EB}" srcId="{ACA96EAF-6A4F-48E8-8672-3B46CAB5E5C5}" destId="{C9BC2994-40DB-4EEA-9097-ED2CBF7D1B6D}" srcOrd="2" destOrd="0" parTransId="{B28328E7-B637-44E0-90E0-076854624518}" sibTransId="{ED6B76F9-C1DE-4398-B094-AE831932B26D}"/>
    <dgm:cxn modelId="{7C735472-8084-BB4E-AE08-0391F18559AB}" type="presOf" srcId="{5FDE8D5A-C229-4F57-84ED-BF82E583B007}" destId="{8D66DF61-93D3-E14A-BAD2-72B963D3362E}" srcOrd="0" destOrd="0" presId="urn:microsoft.com/office/officeart/2016/7/layout/RoundedRectangleTimeline"/>
    <dgm:cxn modelId="{A1C54889-DA35-5A42-9555-B1D98F22365B}" type="presOf" srcId="{850BC17B-D9BE-4EE0-93CF-FD15BBE367A4}" destId="{0FACC49B-04A7-5B48-B9BD-95E26816D689}" srcOrd="0" destOrd="0" presId="urn:microsoft.com/office/officeart/2016/7/layout/RoundedRectangleTimeline"/>
    <dgm:cxn modelId="{C75D8F99-9ABE-4B8F-A488-F8A46F28C542}" srcId="{ACA96EAF-6A4F-48E8-8672-3B46CAB5E5C5}" destId="{5FDE8D5A-C229-4F57-84ED-BF82E583B007}" srcOrd="0" destOrd="0" parTransId="{BEB780B8-FF3E-443E-B6E4-1BB82A76155E}" sibTransId="{F41812A3-9792-498D-8701-38507D74C261}"/>
    <dgm:cxn modelId="{F13B1BA2-1E17-8F45-8404-5D877FC821AD}" type="presOf" srcId="{DDC6751C-4F4C-42DB-89BA-FA69127F9C2F}" destId="{91E5F0B0-38B8-7347-84C8-239C466BEB6D}" srcOrd="0" destOrd="0" presId="urn:microsoft.com/office/officeart/2016/7/layout/RoundedRectangleTimeline"/>
    <dgm:cxn modelId="{B60B65B8-1075-4CE6-B656-903411B6DEF1}" srcId="{ACA96EAF-6A4F-48E8-8672-3B46CAB5E5C5}" destId="{DDC6751C-4F4C-42DB-89BA-FA69127F9C2F}" srcOrd="1" destOrd="0" parTransId="{F501ED42-93BF-477F-B276-37C11F6A4C68}" sibTransId="{763C1BA4-421A-4BFA-898B-322A5E8DC7FD}"/>
    <dgm:cxn modelId="{E9CDBDC6-160C-47E4-B6BA-125E9CEC0058}" srcId="{C9BC2994-40DB-4EEA-9097-ED2CBF7D1B6D}" destId="{E1B42A8C-710F-48A2-AF4D-91ECE13FDE94}" srcOrd="0" destOrd="0" parTransId="{CC5AE84F-17C6-4D2C-BFBE-74EA859B0FF6}" sibTransId="{66BABB4F-C8BE-42D5-8B43-A111805D7DCC}"/>
    <dgm:cxn modelId="{0AEA07D8-ADCB-4E9A-A53B-383648BEC8F1}" srcId="{1AA093AE-493B-499F-9429-F667D0B1C3BE}" destId="{850BC17B-D9BE-4EE0-93CF-FD15BBE367A4}" srcOrd="0" destOrd="0" parTransId="{123C57AA-D466-455F-9B5C-100C8BE25EB1}" sibTransId="{C184646B-EFB4-463C-90B5-49B34C026B15}"/>
    <dgm:cxn modelId="{4CB569DA-7D84-814F-AD13-FC0FAFFC4EA2}" type="presOf" srcId="{1AA093AE-493B-499F-9429-F667D0B1C3BE}" destId="{F739B79E-C453-FA41-93AD-1B5E824F9D48}" srcOrd="0" destOrd="0" presId="urn:microsoft.com/office/officeart/2016/7/layout/RoundedRectangleTimeline"/>
    <dgm:cxn modelId="{9485F6E0-F8C8-514B-A422-4876148DE15D}" type="presOf" srcId="{ACA96EAF-6A4F-48E8-8672-3B46CAB5E5C5}" destId="{AFA197B1-F525-F941-84AF-44B1D14238A1}" srcOrd="0" destOrd="0" presId="urn:microsoft.com/office/officeart/2016/7/layout/RoundedRectangleTimeline"/>
    <dgm:cxn modelId="{3F4885F3-20A3-4A7E-888A-16167307BD82}" srcId="{DDC6751C-4F4C-42DB-89BA-FA69127F9C2F}" destId="{14066F6A-CC6E-46F4-850D-6DF5B72D610D}" srcOrd="0" destOrd="0" parTransId="{DEE143C2-A7FF-4E9F-9FD7-94D5B7BC843A}" sibTransId="{C931CBB1-A95E-4A3B-B11B-A65F35F8BD82}"/>
    <dgm:cxn modelId="{CED7E613-AB5D-7A44-BD89-CBC3171DD6F1}" type="presParOf" srcId="{AFA197B1-F525-F941-84AF-44B1D14238A1}" destId="{51592178-6287-F942-B1BF-100C24E62791}" srcOrd="0" destOrd="0" presId="urn:microsoft.com/office/officeart/2016/7/layout/RoundedRectangleTimeline"/>
    <dgm:cxn modelId="{42FAA3F0-7017-044C-A0B9-3107C76D9F77}" type="presParOf" srcId="{51592178-6287-F942-B1BF-100C24E62791}" destId="{8D66DF61-93D3-E14A-BAD2-72B963D3362E}" srcOrd="0" destOrd="0" presId="urn:microsoft.com/office/officeart/2016/7/layout/RoundedRectangleTimeline"/>
    <dgm:cxn modelId="{B51489FD-939C-4F4C-8268-941C97627F50}" type="presParOf" srcId="{51592178-6287-F942-B1BF-100C24E62791}" destId="{CADC0923-1DB4-5D45-BE8F-A0D6ADB55CD6}" srcOrd="1" destOrd="0" presId="urn:microsoft.com/office/officeart/2016/7/layout/RoundedRectangleTimeline"/>
    <dgm:cxn modelId="{2E7B22B5-F46F-3248-9162-76026AED6A25}" type="presParOf" srcId="{51592178-6287-F942-B1BF-100C24E62791}" destId="{434616EC-01D8-4A4A-97B0-DAF729049E7D}" srcOrd="2" destOrd="0" presId="urn:microsoft.com/office/officeart/2016/7/layout/RoundedRectangleTimeline"/>
    <dgm:cxn modelId="{3C7601D7-114E-4546-BB9C-7A37B13513F2}" type="presParOf" srcId="{51592178-6287-F942-B1BF-100C24E62791}" destId="{5F6004C0-0BB6-1C45-AEC3-C47550483649}" srcOrd="3" destOrd="0" presId="urn:microsoft.com/office/officeart/2016/7/layout/RoundedRectangleTimeline"/>
    <dgm:cxn modelId="{53FDE115-7680-5447-AE65-95304E49E473}" type="presParOf" srcId="{51592178-6287-F942-B1BF-100C24E62791}" destId="{73000108-6F23-2A46-9173-ACAC28F1E7FB}" srcOrd="4" destOrd="0" presId="urn:microsoft.com/office/officeart/2016/7/layout/RoundedRectangleTimeline"/>
    <dgm:cxn modelId="{AA0C5D9F-7173-2742-93F9-90AD85CC9A49}" type="presParOf" srcId="{AFA197B1-F525-F941-84AF-44B1D14238A1}" destId="{3D006F89-3793-7A41-AE8B-3B40A9C1125E}" srcOrd="1" destOrd="0" presId="urn:microsoft.com/office/officeart/2016/7/layout/RoundedRectangleTimeline"/>
    <dgm:cxn modelId="{D8D34746-CD90-5E42-BF4B-F391EB1DF9F3}" type="presParOf" srcId="{AFA197B1-F525-F941-84AF-44B1D14238A1}" destId="{3B7A46AF-3922-5042-9F35-FD776BD63AA7}" srcOrd="2" destOrd="0" presId="urn:microsoft.com/office/officeart/2016/7/layout/RoundedRectangleTimeline"/>
    <dgm:cxn modelId="{F4644C94-E7B3-3443-88BF-A29F5438643D}" type="presParOf" srcId="{3B7A46AF-3922-5042-9F35-FD776BD63AA7}" destId="{91E5F0B0-38B8-7347-84C8-239C466BEB6D}" srcOrd="0" destOrd="0" presId="urn:microsoft.com/office/officeart/2016/7/layout/RoundedRectangleTimeline"/>
    <dgm:cxn modelId="{20DF3650-B715-8B49-A37F-87140BAB5176}" type="presParOf" srcId="{3B7A46AF-3922-5042-9F35-FD776BD63AA7}" destId="{25E6D3CD-9843-454B-AE43-AF393BD51F99}" srcOrd="1" destOrd="0" presId="urn:microsoft.com/office/officeart/2016/7/layout/RoundedRectangleTimeline"/>
    <dgm:cxn modelId="{EB8C3F66-FAE7-BA4F-9B9C-93DF571D604F}" type="presParOf" srcId="{3B7A46AF-3922-5042-9F35-FD776BD63AA7}" destId="{05371788-37D8-4F4D-80EF-6F45A67C5032}" srcOrd="2" destOrd="0" presId="urn:microsoft.com/office/officeart/2016/7/layout/RoundedRectangleTimeline"/>
    <dgm:cxn modelId="{254F0FAD-71A8-AE42-9E0F-6F7B81D61792}" type="presParOf" srcId="{3B7A46AF-3922-5042-9F35-FD776BD63AA7}" destId="{63B26ECE-6405-DB4E-B1EB-FB186E37D006}" srcOrd="3" destOrd="0" presId="urn:microsoft.com/office/officeart/2016/7/layout/RoundedRectangleTimeline"/>
    <dgm:cxn modelId="{F47C2DE9-ACE8-9844-A49D-5959D019AECC}" type="presParOf" srcId="{3B7A46AF-3922-5042-9F35-FD776BD63AA7}" destId="{E879CDC2-4E1B-664C-BC49-271CA3CDB2E7}" srcOrd="4" destOrd="0" presId="urn:microsoft.com/office/officeart/2016/7/layout/RoundedRectangleTimeline"/>
    <dgm:cxn modelId="{C09F7EF4-C0E8-C04B-8891-805D1254A569}" type="presParOf" srcId="{AFA197B1-F525-F941-84AF-44B1D14238A1}" destId="{C1903158-C8B9-3A40-9E62-6275EE735DCA}" srcOrd="3" destOrd="0" presId="urn:microsoft.com/office/officeart/2016/7/layout/RoundedRectangleTimeline"/>
    <dgm:cxn modelId="{BA1D72FD-97A2-FB40-B3DB-338781F95617}" type="presParOf" srcId="{AFA197B1-F525-F941-84AF-44B1D14238A1}" destId="{FE72925A-7BB9-2A46-9581-D612F0FF2160}" srcOrd="4" destOrd="0" presId="urn:microsoft.com/office/officeart/2016/7/layout/RoundedRectangleTimeline"/>
    <dgm:cxn modelId="{8F99CB4A-0491-4446-9AA4-6A864554F61C}" type="presParOf" srcId="{FE72925A-7BB9-2A46-9581-D612F0FF2160}" destId="{C1126B8E-E0B0-E24E-BA29-75AA37E2E953}" srcOrd="0" destOrd="0" presId="urn:microsoft.com/office/officeart/2016/7/layout/RoundedRectangleTimeline"/>
    <dgm:cxn modelId="{629BF6B2-56C3-2142-B51A-EBBDDE208B2B}" type="presParOf" srcId="{FE72925A-7BB9-2A46-9581-D612F0FF2160}" destId="{E872D58A-014E-7A40-AB31-A32297A95C58}" srcOrd="1" destOrd="0" presId="urn:microsoft.com/office/officeart/2016/7/layout/RoundedRectangleTimeline"/>
    <dgm:cxn modelId="{288EE767-6C32-F749-8AC1-D8EC46E2A86C}" type="presParOf" srcId="{FE72925A-7BB9-2A46-9581-D612F0FF2160}" destId="{F6CB3097-20ED-C245-9618-2B5090FD67DB}" srcOrd="2" destOrd="0" presId="urn:microsoft.com/office/officeart/2016/7/layout/RoundedRectangleTimeline"/>
    <dgm:cxn modelId="{C0389DB9-0F2E-7C49-9666-8D606DD3ABB8}" type="presParOf" srcId="{FE72925A-7BB9-2A46-9581-D612F0FF2160}" destId="{35D4FDF3-C479-264F-BBFB-08419424C4EB}" srcOrd="3" destOrd="0" presId="urn:microsoft.com/office/officeart/2016/7/layout/RoundedRectangleTimeline"/>
    <dgm:cxn modelId="{0D9BD175-908E-9D4E-9C0B-D034AF275593}" type="presParOf" srcId="{FE72925A-7BB9-2A46-9581-D612F0FF2160}" destId="{B3A3B341-56E0-8444-9962-3C15CBAAFDA0}" srcOrd="4" destOrd="0" presId="urn:microsoft.com/office/officeart/2016/7/layout/RoundedRectangleTimeline"/>
    <dgm:cxn modelId="{9E1FE417-A673-894A-829D-3F4A0D7056F2}" type="presParOf" srcId="{AFA197B1-F525-F941-84AF-44B1D14238A1}" destId="{7A9DC3A5-A645-BE4F-9C3F-D3D7273D463C}" srcOrd="5" destOrd="0" presId="urn:microsoft.com/office/officeart/2016/7/layout/RoundedRectangleTimeline"/>
    <dgm:cxn modelId="{804A05ED-35BA-2A4B-8D94-14C772760A25}" type="presParOf" srcId="{AFA197B1-F525-F941-84AF-44B1D14238A1}" destId="{CDBD22B9-0386-9949-BDF2-18E8E850A34D}" srcOrd="6" destOrd="0" presId="urn:microsoft.com/office/officeart/2016/7/layout/RoundedRectangleTimeline"/>
    <dgm:cxn modelId="{E7E2977B-6862-DA4A-B755-3407D8B0FE24}" type="presParOf" srcId="{CDBD22B9-0386-9949-BDF2-18E8E850A34D}" destId="{F739B79E-C453-FA41-93AD-1B5E824F9D48}" srcOrd="0" destOrd="0" presId="urn:microsoft.com/office/officeart/2016/7/layout/RoundedRectangleTimeline"/>
    <dgm:cxn modelId="{3EA26009-56A0-6F46-A70D-98D8ED37AD88}" type="presParOf" srcId="{CDBD22B9-0386-9949-BDF2-18E8E850A34D}" destId="{0FACC49B-04A7-5B48-B9BD-95E26816D689}" srcOrd="1" destOrd="0" presId="urn:microsoft.com/office/officeart/2016/7/layout/RoundedRectangleTimeline"/>
    <dgm:cxn modelId="{E13251AC-5117-8E4D-A6BF-0F33AC78E78B}" type="presParOf" srcId="{CDBD22B9-0386-9949-BDF2-18E8E850A34D}" destId="{4648E41F-2F1B-1548-B986-A4F2F8A9611E}" srcOrd="2" destOrd="0" presId="urn:microsoft.com/office/officeart/2016/7/layout/RoundedRectangleTimeline"/>
    <dgm:cxn modelId="{C847574F-9833-0449-9950-92F21793F512}" type="presParOf" srcId="{CDBD22B9-0386-9949-BDF2-18E8E850A34D}" destId="{52037190-392A-FC4E-86FE-2914506D8601}" srcOrd="3" destOrd="0" presId="urn:microsoft.com/office/officeart/2016/7/layout/RoundedRectangleTimeline"/>
    <dgm:cxn modelId="{C829F516-54B6-A54E-804F-484CB3004640}" type="presParOf" srcId="{CDBD22B9-0386-9949-BDF2-18E8E850A34D}" destId="{3E929E99-178B-B04D-8A1D-759127380945}" srcOrd="4" destOrd="0" presId="urn:microsoft.com/office/officeart/2016/7/layout/RoundedRectangle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AC8C33-3729-4620-B358-93F283C62974}" type="doc">
      <dgm:prSet loTypeId="urn:microsoft.com/office/officeart/2018/2/layout/IconVerticalSolidList" loCatId="icon" qsTypeId="urn:microsoft.com/office/officeart/2005/8/quickstyle/simple1" qsCatId="simple" csTypeId="urn:microsoft.com/office/officeart/2005/8/colors/accent1_4" csCatId="accent1" phldr="1"/>
      <dgm:spPr/>
      <dgm:t>
        <a:bodyPr/>
        <a:lstStyle/>
        <a:p>
          <a:endParaRPr lang="en-US"/>
        </a:p>
      </dgm:t>
    </dgm:pt>
    <dgm:pt modelId="{A1E178F7-24D0-489C-896A-196608F0B0DF}">
      <dgm:prSet/>
      <dgm:spPr/>
      <dgm:t>
        <a:bodyPr/>
        <a:lstStyle/>
        <a:p>
          <a:pPr>
            <a:lnSpc>
              <a:spcPct val="100000"/>
            </a:lnSpc>
          </a:pPr>
          <a:r>
            <a:rPr lang="en-US">
              <a:latin typeface="Rockwell" panose="02060603020205020403" pitchFamily="18" charset="77"/>
            </a:rPr>
            <a:t>A spacious cabin - first-class suites, business class seats, and economy class seats.</a:t>
          </a:r>
        </a:p>
      </dgm:t>
    </dgm:pt>
    <dgm:pt modelId="{8FE3C00E-B2F0-4D32-B4EC-5184A585CC2F}" type="parTrans" cxnId="{F3658603-792A-4CDF-996A-74B96DD34C00}">
      <dgm:prSet/>
      <dgm:spPr/>
      <dgm:t>
        <a:bodyPr/>
        <a:lstStyle/>
        <a:p>
          <a:endParaRPr lang="en-US"/>
        </a:p>
      </dgm:t>
    </dgm:pt>
    <dgm:pt modelId="{9F149A2A-B85F-467D-9B18-6EEC9015F64C}" type="sibTrans" cxnId="{F3658603-792A-4CDF-996A-74B96DD34C00}">
      <dgm:prSet/>
      <dgm:spPr/>
      <dgm:t>
        <a:bodyPr/>
        <a:lstStyle/>
        <a:p>
          <a:endParaRPr lang="en-US"/>
        </a:p>
      </dgm:t>
    </dgm:pt>
    <dgm:pt modelId="{C1BF97FD-4ADB-408D-992D-3E8879486793}">
      <dgm:prSet/>
      <dgm:spPr/>
      <dgm:t>
        <a:bodyPr/>
        <a:lstStyle/>
        <a:p>
          <a:pPr>
            <a:lnSpc>
              <a:spcPct val="100000"/>
            </a:lnSpc>
          </a:pPr>
          <a:r>
            <a:rPr lang="en-US">
              <a:latin typeface="Rockwell" panose="02060603020205020403" pitchFamily="18" charset="77"/>
            </a:rPr>
            <a:t>On-board bars, lounges, and showers.</a:t>
          </a:r>
        </a:p>
      </dgm:t>
    </dgm:pt>
    <dgm:pt modelId="{0D21D4C6-5988-439A-90C3-EDE01C7FA2D2}" type="parTrans" cxnId="{B931AA4B-0BFC-4A4A-9E7F-B0A1898A57C4}">
      <dgm:prSet/>
      <dgm:spPr/>
      <dgm:t>
        <a:bodyPr/>
        <a:lstStyle/>
        <a:p>
          <a:endParaRPr lang="en-US"/>
        </a:p>
      </dgm:t>
    </dgm:pt>
    <dgm:pt modelId="{6E023BDE-5347-4271-A3D7-DE162FCEA04A}" type="sibTrans" cxnId="{B931AA4B-0BFC-4A4A-9E7F-B0A1898A57C4}">
      <dgm:prSet/>
      <dgm:spPr/>
      <dgm:t>
        <a:bodyPr/>
        <a:lstStyle/>
        <a:p>
          <a:endParaRPr lang="en-US"/>
        </a:p>
      </dgm:t>
    </dgm:pt>
    <dgm:pt modelId="{D17391C2-4316-4C1C-BDCD-815716AA9007}">
      <dgm:prSet/>
      <dgm:spPr/>
      <dgm:t>
        <a:bodyPr/>
        <a:lstStyle/>
        <a:p>
          <a:pPr>
            <a:lnSpc>
              <a:spcPct val="100000"/>
            </a:lnSpc>
          </a:pPr>
          <a:r>
            <a:rPr lang="en-US">
              <a:latin typeface="Rockwell" panose="02060603020205020403" pitchFamily="18" charset="77"/>
            </a:rPr>
            <a:t>Advanced noise-reduction technology.</a:t>
          </a:r>
        </a:p>
      </dgm:t>
    </dgm:pt>
    <dgm:pt modelId="{B41FC412-C6AF-4932-A994-2B664C8F977A}" type="parTrans" cxnId="{B7649527-061F-4BA5-A57C-0765D27F00A2}">
      <dgm:prSet/>
      <dgm:spPr/>
      <dgm:t>
        <a:bodyPr/>
        <a:lstStyle/>
        <a:p>
          <a:endParaRPr lang="en-US"/>
        </a:p>
      </dgm:t>
    </dgm:pt>
    <dgm:pt modelId="{3C8612A2-FC07-46E8-8095-078E5CD0FA43}" type="sibTrans" cxnId="{B7649527-061F-4BA5-A57C-0765D27F00A2}">
      <dgm:prSet/>
      <dgm:spPr/>
      <dgm:t>
        <a:bodyPr/>
        <a:lstStyle/>
        <a:p>
          <a:endParaRPr lang="en-US"/>
        </a:p>
      </dgm:t>
    </dgm:pt>
    <dgm:pt modelId="{8E3D7827-FA99-48FF-BBBD-D1F6E767B259}">
      <dgm:prSet/>
      <dgm:spPr/>
      <dgm:t>
        <a:bodyPr/>
        <a:lstStyle/>
        <a:p>
          <a:pPr>
            <a:lnSpc>
              <a:spcPct val="100000"/>
            </a:lnSpc>
          </a:pPr>
          <a:r>
            <a:rPr lang="en-US">
              <a:latin typeface="Rockwell" panose="02060603020205020403" pitchFamily="18" charset="77"/>
            </a:rPr>
            <a:t>A fuel-efficient design that allows airlines to save money on operating costs.</a:t>
          </a:r>
        </a:p>
      </dgm:t>
    </dgm:pt>
    <dgm:pt modelId="{B2159068-6E97-44E8-8EF9-ECBDFD00A0F5}" type="parTrans" cxnId="{748CC00E-6941-4CA2-93D3-24664302679E}">
      <dgm:prSet/>
      <dgm:spPr/>
      <dgm:t>
        <a:bodyPr/>
        <a:lstStyle/>
        <a:p>
          <a:endParaRPr lang="en-US"/>
        </a:p>
      </dgm:t>
    </dgm:pt>
    <dgm:pt modelId="{DD3B26EE-41B3-4AC7-A893-F3A1D61F7BB1}" type="sibTrans" cxnId="{748CC00E-6941-4CA2-93D3-24664302679E}">
      <dgm:prSet/>
      <dgm:spPr/>
      <dgm:t>
        <a:bodyPr/>
        <a:lstStyle/>
        <a:p>
          <a:endParaRPr lang="en-US"/>
        </a:p>
      </dgm:t>
    </dgm:pt>
    <dgm:pt modelId="{3FC62F64-2093-4B98-91D6-999622560A7C}" type="pres">
      <dgm:prSet presAssocID="{B5AC8C33-3729-4620-B358-93F283C62974}" presName="root" presStyleCnt="0">
        <dgm:presLayoutVars>
          <dgm:dir/>
          <dgm:resizeHandles val="exact"/>
        </dgm:presLayoutVars>
      </dgm:prSet>
      <dgm:spPr/>
    </dgm:pt>
    <dgm:pt modelId="{B9E80A37-6E33-4AFB-8FB0-F5DCBAD0B83E}" type="pres">
      <dgm:prSet presAssocID="{A1E178F7-24D0-489C-896A-196608F0B0DF}" presName="compNode" presStyleCnt="0"/>
      <dgm:spPr/>
    </dgm:pt>
    <dgm:pt modelId="{A6679A43-320F-4CBC-B9A6-3B8C3AF6C48E}" type="pres">
      <dgm:prSet presAssocID="{A1E178F7-24D0-489C-896A-196608F0B0DF}" presName="bgRect" presStyleLbl="bgShp" presStyleIdx="0" presStyleCnt="4"/>
      <dgm:spPr/>
    </dgm:pt>
    <dgm:pt modelId="{C9171D41-7B03-4F83-B824-899BE5EA6B0E}" type="pres">
      <dgm:prSet presAssocID="{A1E178F7-24D0-489C-896A-196608F0B0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19120F22-A7F4-4EBF-AEC7-0AEB1C0F03F3}" type="pres">
      <dgm:prSet presAssocID="{A1E178F7-24D0-489C-896A-196608F0B0DF}" presName="spaceRect" presStyleCnt="0"/>
      <dgm:spPr/>
    </dgm:pt>
    <dgm:pt modelId="{59D6ADB2-5C89-40A8-9390-671146F557D2}" type="pres">
      <dgm:prSet presAssocID="{A1E178F7-24D0-489C-896A-196608F0B0DF}" presName="parTx" presStyleLbl="revTx" presStyleIdx="0" presStyleCnt="4">
        <dgm:presLayoutVars>
          <dgm:chMax val="0"/>
          <dgm:chPref val="0"/>
        </dgm:presLayoutVars>
      </dgm:prSet>
      <dgm:spPr/>
    </dgm:pt>
    <dgm:pt modelId="{1EFCD20B-4FE1-479C-B396-10C3D55A29E3}" type="pres">
      <dgm:prSet presAssocID="{9F149A2A-B85F-467D-9B18-6EEC9015F64C}" presName="sibTrans" presStyleCnt="0"/>
      <dgm:spPr/>
    </dgm:pt>
    <dgm:pt modelId="{34196DA8-4FAC-4CF8-B9A1-9CCD7701C469}" type="pres">
      <dgm:prSet presAssocID="{C1BF97FD-4ADB-408D-992D-3E8879486793}" presName="compNode" presStyleCnt="0"/>
      <dgm:spPr/>
    </dgm:pt>
    <dgm:pt modelId="{607827B0-013F-46CE-8715-3F3F8145E77C}" type="pres">
      <dgm:prSet presAssocID="{C1BF97FD-4ADB-408D-992D-3E8879486793}" presName="bgRect" presStyleLbl="bgShp" presStyleIdx="1" presStyleCnt="4"/>
      <dgm:spPr/>
    </dgm:pt>
    <dgm:pt modelId="{00132AD0-E0EE-484C-A4C9-22010A73EF84}" type="pres">
      <dgm:prSet presAssocID="{C1BF97FD-4ADB-408D-992D-3E88794867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iter"/>
        </a:ext>
      </dgm:extLst>
    </dgm:pt>
    <dgm:pt modelId="{D8D8B5E5-8F6E-4ECD-83C5-4731FAF0217B}" type="pres">
      <dgm:prSet presAssocID="{C1BF97FD-4ADB-408D-992D-3E8879486793}" presName="spaceRect" presStyleCnt="0"/>
      <dgm:spPr/>
    </dgm:pt>
    <dgm:pt modelId="{CA0C5CFD-F956-42EA-87EA-428B1517728A}" type="pres">
      <dgm:prSet presAssocID="{C1BF97FD-4ADB-408D-992D-3E8879486793}" presName="parTx" presStyleLbl="revTx" presStyleIdx="1" presStyleCnt="4">
        <dgm:presLayoutVars>
          <dgm:chMax val="0"/>
          <dgm:chPref val="0"/>
        </dgm:presLayoutVars>
      </dgm:prSet>
      <dgm:spPr/>
    </dgm:pt>
    <dgm:pt modelId="{7D7268F7-5258-4C62-90AD-74364562233E}" type="pres">
      <dgm:prSet presAssocID="{6E023BDE-5347-4271-A3D7-DE162FCEA04A}" presName="sibTrans" presStyleCnt="0"/>
      <dgm:spPr/>
    </dgm:pt>
    <dgm:pt modelId="{BA4D9E66-5CC3-4487-94D5-2A53E98EEC98}" type="pres">
      <dgm:prSet presAssocID="{D17391C2-4316-4C1C-BDCD-815716AA9007}" presName="compNode" presStyleCnt="0"/>
      <dgm:spPr/>
    </dgm:pt>
    <dgm:pt modelId="{3C604DBA-DC65-4FB3-A178-E35149B07732}" type="pres">
      <dgm:prSet presAssocID="{D17391C2-4316-4C1C-BDCD-815716AA9007}" presName="bgRect" presStyleLbl="bgShp" presStyleIdx="2" presStyleCnt="4"/>
      <dgm:spPr/>
    </dgm:pt>
    <dgm:pt modelId="{308A7445-EC32-4422-82C6-8893C4BB055F}" type="pres">
      <dgm:prSet presAssocID="{D17391C2-4316-4C1C-BDCD-815716AA90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ar"/>
        </a:ext>
      </dgm:extLst>
    </dgm:pt>
    <dgm:pt modelId="{A0931402-2549-45B0-97A8-2728D5DC76C3}" type="pres">
      <dgm:prSet presAssocID="{D17391C2-4316-4C1C-BDCD-815716AA9007}" presName="spaceRect" presStyleCnt="0"/>
      <dgm:spPr/>
    </dgm:pt>
    <dgm:pt modelId="{2EA47198-0333-4C65-B8F7-80AAEC590AEF}" type="pres">
      <dgm:prSet presAssocID="{D17391C2-4316-4C1C-BDCD-815716AA9007}" presName="parTx" presStyleLbl="revTx" presStyleIdx="2" presStyleCnt="4">
        <dgm:presLayoutVars>
          <dgm:chMax val="0"/>
          <dgm:chPref val="0"/>
        </dgm:presLayoutVars>
      </dgm:prSet>
      <dgm:spPr/>
    </dgm:pt>
    <dgm:pt modelId="{5F685FFB-2C5A-4719-ACB1-8C0FA4DE24F9}" type="pres">
      <dgm:prSet presAssocID="{3C8612A2-FC07-46E8-8095-078E5CD0FA43}" presName="sibTrans" presStyleCnt="0"/>
      <dgm:spPr/>
    </dgm:pt>
    <dgm:pt modelId="{59774009-1B93-434D-8E04-F54A115425BA}" type="pres">
      <dgm:prSet presAssocID="{8E3D7827-FA99-48FF-BBBD-D1F6E767B259}" presName="compNode" presStyleCnt="0"/>
      <dgm:spPr/>
    </dgm:pt>
    <dgm:pt modelId="{D9DAA501-3A37-456D-B3AB-078D0A2AD7E1}" type="pres">
      <dgm:prSet presAssocID="{8E3D7827-FA99-48FF-BBBD-D1F6E767B259}" presName="bgRect" presStyleLbl="bgShp" presStyleIdx="3" presStyleCnt="4"/>
      <dgm:spPr/>
    </dgm:pt>
    <dgm:pt modelId="{0874CE76-03AD-4D4E-A03E-8A28256686F7}" type="pres">
      <dgm:prSet presAssocID="{8E3D7827-FA99-48FF-BBBD-D1F6E767B2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eroplane"/>
        </a:ext>
      </dgm:extLst>
    </dgm:pt>
    <dgm:pt modelId="{FFA12920-EC6C-48F8-A63E-28719E16DBD7}" type="pres">
      <dgm:prSet presAssocID="{8E3D7827-FA99-48FF-BBBD-D1F6E767B259}" presName="spaceRect" presStyleCnt="0"/>
      <dgm:spPr/>
    </dgm:pt>
    <dgm:pt modelId="{135276A3-3F85-4280-AAB8-137C3FE7FEAA}" type="pres">
      <dgm:prSet presAssocID="{8E3D7827-FA99-48FF-BBBD-D1F6E767B259}" presName="parTx" presStyleLbl="revTx" presStyleIdx="3" presStyleCnt="4">
        <dgm:presLayoutVars>
          <dgm:chMax val="0"/>
          <dgm:chPref val="0"/>
        </dgm:presLayoutVars>
      </dgm:prSet>
      <dgm:spPr/>
    </dgm:pt>
  </dgm:ptLst>
  <dgm:cxnLst>
    <dgm:cxn modelId="{F3658603-792A-4CDF-996A-74B96DD34C00}" srcId="{B5AC8C33-3729-4620-B358-93F283C62974}" destId="{A1E178F7-24D0-489C-896A-196608F0B0DF}" srcOrd="0" destOrd="0" parTransId="{8FE3C00E-B2F0-4D32-B4EC-5184A585CC2F}" sibTransId="{9F149A2A-B85F-467D-9B18-6EEC9015F64C}"/>
    <dgm:cxn modelId="{748CC00E-6941-4CA2-93D3-24664302679E}" srcId="{B5AC8C33-3729-4620-B358-93F283C62974}" destId="{8E3D7827-FA99-48FF-BBBD-D1F6E767B259}" srcOrd="3" destOrd="0" parTransId="{B2159068-6E97-44E8-8EF9-ECBDFD00A0F5}" sibTransId="{DD3B26EE-41B3-4AC7-A893-F3A1D61F7BB1}"/>
    <dgm:cxn modelId="{B7649527-061F-4BA5-A57C-0765D27F00A2}" srcId="{B5AC8C33-3729-4620-B358-93F283C62974}" destId="{D17391C2-4316-4C1C-BDCD-815716AA9007}" srcOrd="2" destOrd="0" parTransId="{B41FC412-C6AF-4932-A994-2B664C8F977A}" sibTransId="{3C8612A2-FC07-46E8-8095-078E5CD0FA43}"/>
    <dgm:cxn modelId="{A8E97329-EEA9-424E-A402-5863DA1D789F}" type="presOf" srcId="{D17391C2-4316-4C1C-BDCD-815716AA9007}" destId="{2EA47198-0333-4C65-B8F7-80AAEC590AEF}" srcOrd="0" destOrd="0" presId="urn:microsoft.com/office/officeart/2018/2/layout/IconVerticalSolidList"/>
    <dgm:cxn modelId="{99DAA55B-FD98-42E7-89CA-C82B4A3D6FFC}" type="presOf" srcId="{C1BF97FD-4ADB-408D-992D-3E8879486793}" destId="{CA0C5CFD-F956-42EA-87EA-428B1517728A}" srcOrd="0" destOrd="0" presId="urn:microsoft.com/office/officeart/2018/2/layout/IconVerticalSolidList"/>
    <dgm:cxn modelId="{B931AA4B-0BFC-4A4A-9E7F-B0A1898A57C4}" srcId="{B5AC8C33-3729-4620-B358-93F283C62974}" destId="{C1BF97FD-4ADB-408D-992D-3E8879486793}" srcOrd="1" destOrd="0" parTransId="{0D21D4C6-5988-439A-90C3-EDE01C7FA2D2}" sibTransId="{6E023BDE-5347-4271-A3D7-DE162FCEA04A}"/>
    <dgm:cxn modelId="{B7C7E34B-CDAA-4A80-9222-DB2E39701FC6}" type="presOf" srcId="{8E3D7827-FA99-48FF-BBBD-D1F6E767B259}" destId="{135276A3-3F85-4280-AAB8-137C3FE7FEAA}" srcOrd="0" destOrd="0" presId="urn:microsoft.com/office/officeart/2018/2/layout/IconVerticalSolidList"/>
    <dgm:cxn modelId="{E940AA4C-B7C1-4505-85E8-85D443D0F241}" type="presOf" srcId="{B5AC8C33-3729-4620-B358-93F283C62974}" destId="{3FC62F64-2093-4B98-91D6-999622560A7C}" srcOrd="0" destOrd="0" presId="urn:microsoft.com/office/officeart/2018/2/layout/IconVerticalSolidList"/>
    <dgm:cxn modelId="{4869816E-5D06-4B59-A62D-0F4A14768B10}" type="presOf" srcId="{A1E178F7-24D0-489C-896A-196608F0B0DF}" destId="{59D6ADB2-5C89-40A8-9390-671146F557D2}" srcOrd="0" destOrd="0" presId="urn:microsoft.com/office/officeart/2018/2/layout/IconVerticalSolidList"/>
    <dgm:cxn modelId="{22DCC675-A0EC-4B42-A355-ED4F20C8386E}" type="presParOf" srcId="{3FC62F64-2093-4B98-91D6-999622560A7C}" destId="{B9E80A37-6E33-4AFB-8FB0-F5DCBAD0B83E}" srcOrd="0" destOrd="0" presId="urn:microsoft.com/office/officeart/2018/2/layout/IconVerticalSolidList"/>
    <dgm:cxn modelId="{8698BABA-CE46-4F12-8615-DE800DA6DF11}" type="presParOf" srcId="{B9E80A37-6E33-4AFB-8FB0-F5DCBAD0B83E}" destId="{A6679A43-320F-4CBC-B9A6-3B8C3AF6C48E}" srcOrd="0" destOrd="0" presId="urn:microsoft.com/office/officeart/2018/2/layout/IconVerticalSolidList"/>
    <dgm:cxn modelId="{B07F9D4E-A9BF-48D5-BF1A-F2407E9D51CC}" type="presParOf" srcId="{B9E80A37-6E33-4AFB-8FB0-F5DCBAD0B83E}" destId="{C9171D41-7B03-4F83-B824-899BE5EA6B0E}" srcOrd="1" destOrd="0" presId="urn:microsoft.com/office/officeart/2018/2/layout/IconVerticalSolidList"/>
    <dgm:cxn modelId="{D4E2E1ED-3C34-42B8-8E77-D1A6320BEE51}" type="presParOf" srcId="{B9E80A37-6E33-4AFB-8FB0-F5DCBAD0B83E}" destId="{19120F22-A7F4-4EBF-AEC7-0AEB1C0F03F3}" srcOrd="2" destOrd="0" presId="urn:microsoft.com/office/officeart/2018/2/layout/IconVerticalSolidList"/>
    <dgm:cxn modelId="{0AC6D8BA-E829-43F8-891C-FCF2EB57D0B7}" type="presParOf" srcId="{B9E80A37-6E33-4AFB-8FB0-F5DCBAD0B83E}" destId="{59D6ADB2-5C89-40A8-9390-671146F557D2}" srcOrd="3" destOrd="0" presId="urn:microsoft.com/office/officeart/2018/2/layout/IconVerticalSolidList"/>
    <dgm:cxn modelId="{93CD5705-6368-479D-B9B9-E0A6A3FEB3D3}" type="presParOf" srcId="{3FC62F64-2093-4B98-91D6-999622560A7C}" destId="{1EFCD20B-4FE1-479C-B396-10C3D55A29E3}" srcOrd="1" destOrd="0" presId="urn:microsoft.com/office/officeart/2018/2/layout/IconVerticalSolidList"/>
    <dgm:cxn modelId="{BC190A1B-B1B5-4F22-AC6F-B897AD0FDF99}" type="presParOf" srcId="{3FC62F64-2093-4B98-91D6-999622560A7C}" destId="{34196DA8-4FAC-4CF8-B9A1-9CCD7701C469}" srcOrd="2" destOrd="0" presId="urn:microsoft.com/office/officeart/2018/2/layout/IconVerticalSolidList"/>
    <dgm:cxn modelId="{C201833A-1CC2-4B37-A745-A677578D510D}" type="presParOf" srcId="{34196DA8-4FAC-4CF8-B9A1-9CCD7701C469}" destId="{607827B0-013F-46CE-8715-3F3F8145E77C}" srcOrd="0" destOrd="0" presId="urn:microsoft.com/office/officeart/2018/2/layout/IconVerticalSolidList"/>
    <dgm:cxn modelId="{52F30C64-DAB8-4D03-BE61-2ECE12A2C299}" type="presParOf" srcId="{34196DA8-4FAC-4CF8-B9A1-9CCD7701C469}" destId="{00132AD0-E0EE-484C-A4C9-22010A73EF84}" srcOrd="1" destOrd="0" presId="urn:microsoft.com/office/officeart/2018/2/layout/IconVerticalSolidList"/>
    <dgm:cxn modelId="{2FFCE591-CB28-4506-BF65-52B082A27E74}" type="presParOf" srcId="{34196DA8-4FAC-4CF8-B9A1-9CCD7701C469}" destId="{D8D8B5E5-8F6E-4ECD-83C5-4731FAF0217B}" srcOrd="2" destOrd="0" presId="urn:microsoft.com/office/officeart/2018/2/layout/IconVerticalSolidList"/>
    <dgm:cxn modelId="{029B02F1-D7F2-4958-9B47-CECD31249206}" type="presParOf" srcId="{34196DA8-4FAC-4CF8-B9A1-9CCD7701C469}" destId="{CA0C5CFD-F956-42EA-87EA-428B1517728A}" srcOrd="3" destOrd="0" presId="urn:microsoft.com/office/officeart/2018/2/layout/IconVerticalSolidList"/>
    <dgm:cxn modelId="{B3A31A5C-2FA2-40F5-9C1D-C10D08F94ABB}" type="presParOf" srcId="{3FC62F64-2093-4B98-91D6-999622560A7C}" destId="{7D7268F7-5258-4C62-90AD-74364562233E}" srcOrd="3" destOrd="0" presId="urn:microsoft.com/office/officeart/2018/2/layout/IconVerticalSolidList"/>
    <dgm:cxn modelId="{7F6CD10A-73D7-47C6-A197-DF78B2E78693}" type="presParOf" srcId="{3FC62F64-2093-4B98-91D6-999622560A7C}" destId="{BA4D9E66-5CC3-4487-94D5-2A53E98EEC98}" srcOrd="4" destOrd="0" presId="urn:microsoft.com/office/officeart/2018/2/layout/IconVerticalSolidList"/>
    <dgm:cxn modelId="{06F30CA9-C59D-4610-B86D-5BD7CFA4E957}" type="presParOf" srcId="{BA4D9E66-5CC3-4487-94D5-2A53E98EEC98}" destId="{3C604DBA-DC65-4FB3-A178-E35149B07732}" srcOrd="0" destOrd="0" presId="urn:microsoft.com/office/officeart/2018/2/layout/IconVerticalSolidList"/>
    <dgm:cxn modelId="{EE90EBA3-69F4-458D-B478-22D2712CDC2B}" type="presParOf" srcId="{BA4D9E66-5CC3-4487-94D5-2A53E98EEC98}" destId="{308A7445-EC32-4422-82C6-8893C4BB055F}" srcOrd="1" destOrd="0" presId="urn:microsoft.com/office/officeart/2018/2/layout/IconVerticalSolidList"/>
    <dgm:cxn modelId="{9F891E08-1E39-4EBE-A73A-E65290018986}" type="presParOf" srcId="{BA4D9E66-5CC3-4487-94D5-2A53E98EEC98}" destId="{A0931402-2549-45B0-97A8-2728D5DC76C3}" srcOrd="2" destOrd="0" presId="urn:microsoft.com/office/officeart/2018/2/layout/IconVerticalSolidList"/>
    <dgm:cxn modelId="{E43A2E49-39E0-45F0-AD6B-7CE282ABB250}" type="presParOf" srcId="{BA4D9E66-5CC3-4487-94D5-2A53E98EEC98}" destId="{2EA47198-0333-4C65-B8F7-80AAEC590AEF}" srcOrd="3" destOrd="0" presId="urn:microsoft.com/office/officeart/2018/2/layout/IconVerticalSolidList"/>
    <dgm:cxn modelId="{BB5E86B1-CF95-4627-B400-800AB330C12C}" type="presParOf" srcId="{3FC62F64-2093-4B98-91D6-999622560A7C}" destId="{5F685FFB-2C5A-4719-ACB1-8C0FA4DE24F9}" srcOrd="5" destOrd="0" presId="urn:microsoft.com/office/officeart/2018/2/layout/IconVerticalSolidList"/>
    <dgm:cxn modelId="{0B9C7FB0-6811-4953-9DD3-84C08722F418}" type="presParOf" srcId="{3FC62F64-2093-4B98-91D6-999622560A7C}" destId="{59774009-1B93-434D-8E04-F54A115425BA}" srcOrd="6" destOrd="0" presId="urn:microsoft.com/office/officeart/2018/2/layout/IconVerticalSolidList"/>
    <dgm:cxn modelId="{16DD1D05-B8E1-45CC-9FEE-ADA9459CADA8}" type="presParOf" srcId="{59774009-1B93-434D-8E04-F54A115425BA}" destId="{D9DAA501-3A37-456D-B3AB-078D0A2AD7E1}" srcOrd="0" destOrd="0" presId="urn:microsoft.com/office/officeart/2018/2/layout/IconVerticalSolidList"/>
    <dgm:cxn modelId="{01144401-7635-4C69-8646-23965D65A899}" type="presParOf" srcId="{59774009-1B93-434D-8E04-F54A115425BA}" destId="{0874CE76-03AD-4D4E-A03E-8A28256686F7}" srcOrd="1" destOrd="0" presId="urn:microsoft.com/office/officeart/2018/2/layout/IconVerticalSolidList"/>
    <dgm:cxn modelId="{F816AD6A-ED07-4441-ABDE-4B12031F9F41}" type="presParOf" srcId="{59774009-1B93-434D-8E04-F54A115425BA}" destId="{FFA12920-EC6C-48F8-A63E-28719E16DBD7}" srcOrd="2" destOrd="0" presId="urn:microsoft.com/office/officeart/2018/2/layout/IconVerticalSolidList"/>
    <dgm:cxn modelId="{63672348-2A65-485A-9E34-1DCE45DE36EF}" type="presParOf" srcId="{59774009-1B93-434D-8E04-F54A115425BA}" destId="{135276A3-3F85-4280-AAB8-137C3FE7FE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BF05ED-71DA-43B7-A4AE-C20BB80E28DE}" type="doc">
      <dgm:prSet loTypeId="urn:microsoft.com/office/officeart/2016/7/layout/LinearBlockProcessNumbered" loCatId="process" qsTypeId="urn:microsoft.com/office/officeart/2005/8/quickstyle/simple1" qsCatId="simple" csTypeId="urn:microsoft.com/office/officeart/2005/8/colors/accent1_3" csCatId="accent1" phldr="1"/>
      <dgm:spPr/>
      <dgm:t>
        <a:bodyPr/>
        <a:lstStyle/>
        <a:p>
          <a:endParaRPr lang="en-US"/>
        </a:p>
      </dgm:t>
    </dgm:pt>
    <dgm:pt modelId="{388C4353-47DE-460A-B200-769E48B7C85E}">
      <dgm:prSet/>
      <dgm:spPr/>
      <dgm:t>
        <a:bodyPr/>
        <a:lstStyle/>
        <a:p>
          <a:r>
            <a:rPr lang="en-US">
              <a:latin typeface="Rockwell" panose="02060603020205020403" pitchFamily="18" charset="77"/>
            </a:rPr>
            <a:t>Seating capacity - allowing airlines to reduce per-passenger costs and offer lower fares, attracting travelers who prefer non-stop flights.</a:t>
          </a:r>
        </a:p>
      </dgm:t>
    </dgm:pt>
    <dgm:pt modelId="{EAC8489E-BBF2-4695-9382-A53DE0D41733}" type="parTrans" cxnId="{BDBD3F0B-D8D6-4FAF-A4A8-48BCE0AD881B}">
      <dgm:prSet/>
      <dgm:spPr/>
      <dgm:t>
        <a:bodyPr/>
        <a:lstStyle/>
        <a:p>
          <a:endParaRPr lang="en-US"/>
        </a:p>
      </dgm:t>
    </dgm:pt>
    <dgm:pt modelId="{4924A628-6623-4F01-A1C3-2F3C7CBE1EF3}" type="sibTrans" cxnId="{BDBD3F0B-D8D6-4FAF-A4A8-48BCE0AD881B}">
      <dgm:prSet phldrT="01"/>
      <dgm:spPr/>
      <dgm:t>
        <a:bodyPr/>
        <a:lstStyle/>
        <a:p>
          <a:r>
            <a:rPr lang="en-US"/>
            <a:t>01</a:t>
          </a:r>
        </a:p>
      </dgm:t>
    </dgm:pt>
    <dgm:pt modelId="{CC2C0CCA-7006-4338-9E1D-30EA79136EF0}">
      <dgm:prSet/>
      <dgm:spPr/>
      <dgm:t>
        <a:bodyPr/>
        <a:lstStyle/>
        <a:p>
          <a:r>
            <a:rPr lang="en-US">
              <a:latin typeface="Rockwell" panose="02060603020205020403" pitchFamily="18" charset="77"/>
            </a:rPr>
            <a:t>Increased retail and restaurant revenue</a:t>
          </a:r>
        </a:p>
      </dgm:t>
    </dgm:pt>
    <dgm:pt modelId="{E218D981-41EA-4204-A6A0-C628F8557981}" type="parTrans" cxnId="{5A0BC39F-3684-4441-A72D-13C2BDF9AEB3}">
      <dgm:prSet/>
      <dgm:spPr/>
      <dgm:t>
        <a:bodyPr/>
        <a:lstStyle/>
        <a:p>
          <a:endParaRPr lang="en-US"/>
        </a:p>
      </dgm:t>
    </dgm:pt>
    <dgm:pt modelId="{5984397C-C273-4E7F-A3A4-5CDA6F739C28}" type="sibTrans" cxnId="{5A0BC39F-3684-4441-A72D-13C2BDF9AEB3}">
      <dgm:prSet phldrT="02"/>
      <dgm:spPr/>
      <dgm:t>
        <a:bodyPr/>
        <a:lstStyle/>
        <a:p>
          <a:r>
            <a:rPr lang="en-US"/>
            <a:t>02</a:t>
          </a:r>
        </a:p>
      </dgm:t>
    </dgm:pt>
    <dgm:pt modelId="{732D98C2-2A34-4B97-B847-E2344EB56925}">
      <dgm:prSet/>
      <dgm:spPr/>
      <dgm:t>
        <a:bodyPr/>
        <a:lstStyle/>
        <a:p>
          <a:r>
            <a:rPr lang="en-US">
              <a:latin typeface="Rockwell" panose="02060603020205020403" pitchFamily="18" charset="77"/>
            </a:rPr>
            <a:t>Estimated operating margin - between 14% to 19%, highlighting its profitability and appeal to airlines seeking to improve their financial performance.</a:t>
          </a:r>
        </a:p>
      </dgm:t>
    </dgm:pt>
    <dgm:pt modelId="{1C264648-B1D5-4C2A-8174-88872847594D}" type="parTrans" cxnId="{24A203D3-E3F0-44AF-B138-AE7331084953}">
      <dgm:prSet/>
      <dgm:spPr/>
      <dgm:t>
        <a:bodyPr/>
        <a:lstStyle/>
        <a:p>
          <a:endParaRPr lang="en-US"/>
        </a:p>
      </dgm:t>
    </dgm:pt>
    <dgm:pt modelId="{CE1D0613-6A92-44FD-A000-D91AE056DF49}" type="sibTrans" cxnId="{24A203D3-E3F0-44AF-B138-AE7331084953}">
      <dgm:prSet phldrT="03"/>
      <dgm:spPr/>
      <dgm:t>
        <a:bodyPr/>
        <a:lstStyle/>
        <a:p>
          <a:r>
            <a:rPr lang="en-US"/>
            <a:t>03</a:t>
          </a:r>
        </a:p>
      </dgm:t>
    </dgm:pt>
    <dgm:pt modelId="{8EB42671-5359-470C-A4DD-1D4B88A50DFE}">
      <dgm:prSet/>
      <dgm:spPr/>
      <dgm:t>
        <a:bodyPr/>
        <a:lstStyle/>
        <a:p>
          <a:r>
            <a:rPr lang="en-US">
              <a:latin typeface="Rockwell" panose="02060603020205020403" pitchFamily="18" charset="77"/>
            </a:rPr>
            <a:t>Innovative design and passenger-focused features - one of the most popular jets among passengers and industry experts.</a:t>
          </a:r>
        </a:p>
      </dgm:t>
    </dgm:pt>
    <dgm:pt modelId="{62EF0D76-2A42-492C-85A9-6A20E1D2721A}" type="parTrans" cxnId="{643C0EEE-52BC-4729-9B42-D86B00D3CB98}">
      <dgm:prSet/>
      <dgm:spPr/>
      <dgm:t>
        <a:bodyPr/>
        <a:lstStyle/>
        <a:p>
          <a:endParaRPr lang="en-US"/>
        </a:p>
      </dgm:t>
    </dgm:pt>
    <dgm:pt modelId="{E2864012-0F6C-4C27-BA62-33E145178FEA}" type="sibTrans" cxnId="{643C0EEE-52BC-4729-9B42-D86B00D3CB98}">
      <dgm:prSet phldrT="04"/>
      <dgm:spPr/>
      <dgm:t>
        <a:bodyPr/>
        <a:lstStyle/>
        <a:p>
          <a:r>
            <a:rPr lang="en-US"/>
            <a:t>04</a:t>
          </a:r>
        </a:p>
      </dgm:t>
    </dgm:pt>
    <dgm:pt modelId="{5A0F28D8-105D-0341-B25C-3A09A100689C}" type="pres">
      <dgm:prSet presAssocID="{D5BF05ED-71DA-43B7-A4AE-C20BB80E28DE}" presName="Name0" presStyleCnt="0">
        <dgm:presLayoutVars>
          <dgm:animLvl val="lvl"/>
          <dgm:resizeHandles val="exact"/>
        </dgm:presLayoutVars>
      </dgm:prSet>
      <dgm:spPr/>
    </dgm:pt>
    <dgm:pt modelId="{2A57FB4D-63EB-0443-8E2A-AE670315844F}" type="pres">
      <dgm:prSet presAssocID="{388C4353-47DE-460A-B200-769E48B7C85E}" presName="compositeNode" presStyleCnt="0">
        <dgm:presLayoutVars>
          <dgm:bulletEnabled val="1"/>
        </dgm:presLayoutVars>
      </dgm:prSet>
      <dgm:spPr/>
    </dgm:pt>
    <dgm:pt modelId="{0870849A-87AA-E14B-B307-94F776D13A85}" type="pres">
      <dgm:prSet presAssocID="{388C4353-47DE-460A-B200-769E48B7C85E}" presName="bgRect" presStyleLbl="alignNode1" presStyleIdx="0" presStyleCnt="4"/>
      <dgm:spPr/>
    </dgm:pt>
    <dgm:pt modelId="{0EA769CF-AAD2-B441-9D8E-932F35097B4F}" type="pres">
      <dgm:prSet presAssocID="{4924A628-6623-4F01-A1C3-2F3C7CBE1EF3}" presName="sibTransNodeRect" presStyleLbl="alignNode1" presStyleIdx="0" presStyleCnt="4">
        <dgm:presLayoutVars>
          <dgm:chMax val="0"/>
          <dgm:bulletEnabled val="1"/>
        </dgm:presLayoutVars>
      </dgm:prSet>
      <dgm:spPr/>
    </dgm:pt>
    <dgm:pt modelId="{9428407E-7D41-6844-8A55-943DBABC6C7C}" type="pres">
      <dgm:prSet presAssocID="{388C4353-47DE-460A-B200-769E48B7C85E}" presName="nodeRect" presStyleLbl="alignNode1" presStyleIdx="0" presStyleCnt="4">
        <dgm:presLayoutVars>
          <dgm:bulletEnabled val="1"/>
        </dgm:presLayoutVars>
      </dgm:prSet>
      <dgm:spPr/>
    </dgm:pt>
    <dgm:pt modelId="{153DD777-E4B8-D34E-974A-A38268E7A6D5}" type="pres">
      <dgm:prSet presAssocID="{4924A628-6623-4F01-A1C3-2F3C7CBE1EF3}" presName="sibTrans" presStyleCnt="0"/>
      <dgm:spPr/>
    </dgm:pt>
    <dgm:pt modelId="{20A90C7B-12A1-B245-B5E6-32480B435AEC}" type="pres">
      <dgm:prSet presAssocID="{CC2C0CCA-7006-4338-9E1D-30EA79136EF0}" presName="compositeNode" presStyleCnt="0">
        <dgm:presLayoutVars>
          <dgm:bulletEnabled val="1"/>
        </dgm:presLayoutVars>
      </dgm:prSet>
      <dgm:spPr/>
    </dgm:pt>
    <dgm:pt modelId="{CED9B861-7A9D-574F-8316-BDEAF07FC935}" type="pres">
      <dgm:prSet presAssocID="{CC2C0CCA-7006-4338-9E1D-30EA79136EF0}" presName="bgRect" presStyleLbl="alignNode1" presStyleIdx="1" presStyleCnt="4"/>
      <dgm:spPr/>
    </dgm:pt>
    <dgm:pt modelId="{2EC5AC5F-5B2D-504A-ADD0-C05ECC032F08}" type="pres">
      <dgm:prSet presAssocID="{5984397C-C273-4E7F-A3A4-5CDA6F739C28}" presName="sibTransNodeRect" presStyleLbl="alignNode1" presStyleIdx="1" presStyleCnt="4">
        <dgm:presLayoutVars>
          <dgm:chMax val="0"/>
          <dgm:bulletEnabled val="1"/>
        </dgm:presLayoutVars>
      </dgm:prSet>
      <dgm:spPr/>
    </dgm:pt>
    <dgm:pt modelId="{F219DD2A-B344-7F48-BB5E-DE299750C31F}" type="pres">
      <dgm:prSet presAssocID="{CC2C0CCA-7006-4338-9E1D-30EA79136EF0}" presName="nodeRect" presStyleLbl="alignNode1" presStyleIdx="1" presStyleCnt="4">
        <dgm:presLayoutVars>
          <dgm:bulletEnabled val="1"/>
        </dgm:presLayoutVars>
      </dgm:prSet>
      <dgm:spPr/>
    </dgm:pt>
    <dgm:pt modelId="{1611E49D-723D-854F-9EC1-B5122ADBE270}" type="pres">
      <dgm:prSet presAssocID="{5984397C-C273-4E7F-A3A4-5CDA6F739C28}" presName="sibTrans" presStyleCnt="0"/>
      <dgm:spPr/>
    </dgm:pt>
    <dgm:pt modelId="{D4E369D6-9E29-B64E-A7CE-F8EFFF0E3C6E}" type="pres">
      <dgm:prSet presAssocID="{732D98C2-2A34-4B97-B847-E2344EB56925}" presName="compositeNode" presStyleCnt="0">
        <dgm:presLayoutVars>
          <dgm:bulletEnabled val="1"/>
        </dgm:presLayoutVars>
      </dgm:prSet>
      <dgm:spPr/>
    </dgm:pt>
    <dgm:pt modelId="{C4773663-76D2-4F40-8BB0-8D938FC293CE}" type="pres">
      <dgm:prSet presAssocID="{732D98C2-2A34-4B97-B847-E2344EB56925}" presName="bgRect" presStyleLbl="alignNode1" presStyleIdx="2" presStyleCnt="4"/>
      <dgm:spPr/>
    </dgm:pt>
    <dgm:pt modelId="{E0EA226F-4C5C-8940-AE7B-1DBD96889E51}" type="pres">
      <dgm:prSet presAssocID="{CE1D0613-6A92-44FD-A000-D91AE056DF49}" presName="sibTransNodeRect" presStyleLbl="alignNode1" presStyleIdx="2" presStyleCnt="4">
        <dgm:presLayoutVars>
          <dgm:chMax val="0"/>
          <dgm:bulletEnabled val="1"/>
        </dgm:presLayoutVars>
      </dgm:prSet>
      <dgm:spPr/>
    </dgm:pt>
    <dgm:pt modelId="{7D2AC111-9E43-9044-BAB3-0E0ADF3776F7}" type="pres">
      <dgm:prSet presAssocID="{732D98C2-2A34-4B97-B847-E2344EB56925}" presName="nodeRect" presStyleLbl="alignNode1" presStyleIdx="2" presStyleCnt="4">
        <dgm:presLayoutVars>
          <dgm:bulletEnabled val="1"/>
        </dgm:presLayoutVars>
      </dgm:prSet>
      <dgm:spPr/>
    </dgm:pt>
    <dgm:pt modelId="{5841BA3D-7394-454B-BEB2-CB3C653A5AEF}" type="pres">
      <dgm:prSet presAssocID="{CE1D0613-6A92-44FD-A000-D91AE056DF49}" presName="sibTrans" presStyleCnt="0"/>
      <dgm:spPr/>
    </dgm:pt>
    <dgm:pt modelId="{869B5321-325A-2044-80BA-AC12EA5A540F}" type="pres">
      <dgm:prSet presAssocID="{8EB42671-5359-470C-A4DD-1D4B88A50DFE}" presName="compositeNode" presStyleCnt="0">
        <dgm:presLayoutVars>
          <dgm:bulletEnabled val="1"/>
        </dgm:presLayoutVars>
      </dgm:prSet>
      <dgm:spPr/>
    </dgm:pt>
    <dgm:pt modelId="{5FA14416-E6B0-AF43-B415-8E308E74CC86}" type="pres">
      <dgm:prSet presAssocID="{8EB42671-5359-470C-A4DD-1D4B88A50DFE}" presName="bgRect" presStyleLbl="alignNode1" presStyleIdx="3" presStyleCnt="4"/>
      <dgm:spPr/>
    </dgm:pt>
    <dgm:pt modelId="{44869779-1A34-9B41-ACFE-56B064B7AA86}" type="pres">
      <dgm:prSet presAssocID="{E2864012-0F6C-4C27-BA62-33E145178FEA}" presName="sibTransNodeRect" presStyleLbl="alignNode1" presStyleIdx="3" presStyleCnt="4">
        <dgm:presLayoutVars>
          <dgm:chMax val="0"/>
          <dgm:bulletEnabled val="1"/>
        </dgm:presLayoutVars>
      </dgm:prSet>
      <dgm:spPr/>
    </dgm:pt>
    <dgm:pt modelId="{A8097A50-7AC4-DA4A-A04A-DB5B0F7BF189}" type="pres">
      <dgm:prSet presAssocID="{8EB42671-5359-470C-A4DD-1D4B88A50DFE}" presName="nodeRect" presStyleLbl="alignNode1" presStyleIdx="3" presStyleCnt="4">
        <dgm:presLayoutVars>
          <dgm:bulletEnabled val="1"/>
        </dgm:presLayoutVars>
      </dgm:prSet>
      <dgm:spPr/>
    </dgm:pt>
  </dgm:ptLst>
  <dgm:cxnLst>
    <dgm:cxn modelId="{BDBD3F0B-D8D6-4FAF-A4A8-48BCE0AD881B}" srcId="{D5BF05ED-71DA-43B7-A4AE-C20BB80E28DE}" destId="{388C4353-47DE-460A-B200-769E48B7C85E}" srcOrd="0" destOrd="0" parTransId="{EAC8489E-BBF2-4695-9382-A53DE0D41733}" sibTransId="{4924A628-6623-4F01-A1C3-2F3C7CBE1EF3}"/>
    <dgm:cxn modelId="{5BD15E1E-8357-8045-89BB-527391BEFFC3}" type="presOf" srcId="{CE1D0613-6A92-44FD-A000-D91AE056DF49}" destId="{E0EA226F-4C5C-8940-AE7B-1DBD96889E51}" srcOrd="0" destOrd="0" presId="urn:microsoft.com/office/officeart/2016/7/layout/LinearBlockProcessNumbered"/>
    <dgm:cxn modelId="{0F5E171F-EF74-454A-8498-94B83E1FE740}" type="presOf" srcId="{8EB42671-5359-470C-A4DD-1D4B88A50DFE}" destId="{5FA14416-E6B0-AF43-B415-8E308E74CC86}" srcOrd="0" destOrd="0" presId="urn:microsoft.com/office/officeart/2016/7/layout/LinearBlockProcessNumbered"/>
    <dgm:cxn modelId="{494A554C-CF63-1C42-A419-0B0943E56001}" type="presOf" srcId="{D5BF05ED-71DA-43B7-A4AE-C20BB80E28DE}" destId="{5A0F28D8-105D-0341-B25C-3A09A100689C}" srcOrd="0" destOrd="0" presId="urn:microsoft.com/office/officeart/2016/7/layout/LinearBlockProcessNumbered"/>
    <dgm:cxn modelId="{00F3766F-9313-7F45-B525-C7E9CE9F5B58}" type="presOf" srcId="{732D98C2-2A34-4B97-B847-E2344EB56925}" destId="{7D2AC111-9E43-9044-BAB3-0E0ADF3776F7}" srcOrd="1" destOrd="0" presId="urn:microsoft.com/office/officeart/2016/7/layout/LinearBlockProcessNumbered"/>
    <dgm:cxn modelId="{BC2F946F-92C6-7D43-AF7E-DFB8629EF3F5}" type="presOf" srcId="{732D98C2-2A34-4B97-B847-E2344EB56925}" destId="{C4773663-76D2-4F40-8BB0-8D938FC293CE}" srcOrd="0" destOrd="0" presId="urn:microsoft.com/office/officeart/2016/7/layout/LinearBlockProcessNumbered"/>
    <dgm:cxn modelId="{D8D9B852-2288-C042-B769-A455D784E5B4}" type="presOf" srcId="{5984397C-C273-4E7F-A3A4-5CDA6F739C28}" destId="{2EC5AC5F-5B2D-504A-ADD0-C05ECC032F08}" srcOrd="0" destOrd="0" presId="urn:microsoft.com/office/officeart/2016/7/layout/LinearBlockProcessNumbered"/>
    <dgm:cxn modelId="{A37FED54-627B-6341-B8C1-0D3B485BF300}" type="presOf" srcId="{CC2C0CCA-7006-4338-9E1D-30EA79136EF0}" destId="{CED9B861-7A9D-574F-8316-BDEAF07FC935}" srcOrd="0" destOrd="0" presId="urn:microsoft.com/office/officeart/2016/7/layout/LinearBlockProcessNumbered"/>
    <dgm:cxn modelId="{A2354C7E-549E-6046-BEE5-F50E04F2BEDE}" type="presOf" srcId="{CC2C0CCA-7006-4338-9E1D-30EA79136EF0}" destId="{F219DD2A-B344-7F48-BB5E-DE299750C31F}" srcOrd="1" destOrd="0" presId="urn:microsoft.com/office/officeart/2016/7/layout/LinearBlockProcessNumbered"/>
    <dgm:cxn modelId="{7EB93E90-DF32-ED4F-AD94-87E9563DF6AF}" type="presOf" srcId="{388C4353-47DE-460A-B200-769E48B7C85E}" destId="{9428407E-7D41-6844-8A55-943DBABC6C7C}" srcOrd="1" destOrd="0" presId="urn:microsoft.com/office/officeart/2016/7/layout/LinearBlockProcessNumbered"/>
    <dgm:cxn modelId="{5A0BC39F-3684-4441-A72D-13C2BDF9AEB3}" srcId="{D5BF05ED-71DA-43B7-A4AE-C20BB80E28DE}" destId="{CC2C0CCA-7006-4338-9E1D-30EA79136EF0}" srcOrd="1" destOrd="0" parTransId="{E218D981-41EA-4204-A6A0-C628F8557981}" sibTransId="{5984397C-C273-4E7F-A3A4-5CDA6F739C28}"/>
    <dgm:cxn modelId="{0F4A98A9-8D57-7240-97A5-C0508E1E0F23}" type="presOf" srcId="{8EB42671-5359-470C-A4DD-1D4B88A50DFE}" destId="{A8097A50-7AC4-DA4A-A04A-DB5B0F7BF189}" srcOrd="1" destOrd="0" presId="urn:microsoft.com/office/officeart/2016/7/layout/LinearBlockProcessNumbered"/>
    <dgm:cxn modelId="{58F5A8AF-E84C-F047-AA13-1771C455B738}" type="presOf" srcId="{E2864012-0F6C-4C27-BA62-33E145178FEA}" destId="{44869779-1A34-9B41-ACFE-56B064B7AA86}" srcOrd="0" destOrd="0" presId="urn:microsoft.com/office/officeart/2016/7/layout/LinearBlockProcessNumbered"/>
    <dgm:cxn modelId="{C2EFCBBE-960C-AB47-9038-E4BBC1DE0F65}" type="presOf" srcId="{4924A628-6623-4F01-A1C3-2F3C7CBE1EF3}" destId="{0EA769CF-AAD2-B441-9D8E-932F35097B4F}" srcOrd="0" destOrd="0" presId="urn:microsoft.com/office/officeart/2016/7/layout/LinearBlockProcessNumbered"/>
    <dgm:cxn modelId="{24A203D3-E3F0-44AF-B138-AE7331084953}" srcId="{D5BF05ED-71DA-43B7-A4AE-C20BB80E28DE}" destId="{732D98C2-2A34-4B97-B847-E2344EB56925}" srcOrd="2" destOrd="0" parTransId="{1C264648-B1D5-4C2A-8174-88872847594D}" sibTransId="{CE1D0613-6A92-44FD-A000-D91AE056DF49}"/>
    <dgm:cxn modelId="{E648CCD5-F366-5F47-8379-ECC4517E81C9}" type="presOf" srcId="{388C4353-47DE-460A-B200-769E48B7C85E}" destId="{0870849A-87AA-E14B-B307-94F776D13A85}" srcOrd="0" destOrd="0" presId="urn:microsoft.com/office/officeart/2016/7/layout/LinearBlockProcessNumbered"/>
    <dgm:cxn modelId="{643C0EEE-52BC-4729-9B42-D86B00D3CB98}" srcId="{D5BF05ED-71DA-43B7-A4AE-C20BB80E28DE}" destId="{8EB42671-5359-470C-A4DD-1D4B88A50DFE}" srcOrd="3" destOrd="0" parTransId="{62EF0D76-2A42-492C-85A9-6A20E1D2721A}" sibTransId="{E2864012-0F6C-4C27-BA62-33E145178FEA}"/>
    <dgm:cxn modelId="{590232E7-D493-4D46-98E2-7F927B0861F2}" type="presParOf" srcId="{5A0F28D8-105D-0341-B25C-3A09A100689C}" destId="{2A57FB4D-63EB-0443-8E2A-AE670315844F}" srcOrd="0" destOrd="0" presId="urn:microsoft.com/office/officeart/2016/7/layout/LinearBlockProcessNumbered"/>
    <dgm:cxn modelId="{748CF7E0-8BC4-624C-BD78-1EC7F9F67C3A}" type="presParOf" srcId="{2A57FB4D-63EB-0443-8E2A-AE670315844F}" destId="{0870849A-87AA-E14B-B307-94F776D13A85}" srcOrd="0" destOrd="0" presId="urn:microsoft.com/office/officeart/2016/7/layout/LinearBlockProcessNumbered"/>
    <dgm:cxn modelId="{6E5BCFD2-4758-4A41-ADE3-522606655B89}" type="presParOf" srcId="{2A57FB4D-63EB-0443-8E2A-AE670315844F}" destId="{0EA769CF-AAD2-B441-9D8E-932F35097B4F}" srcOrd="1" destOrd="0" presId="urn:microsoft.com/office/officeart/2016/7/layout/LinearBlockProcessNumbered"/>
    <dgm:cxn modelId="{4D344515-CB82-5043-B2AF-E85D7E12FCF7}" type="presParOf" srcId="{2A57FB4D-63EB-0443-8E2A-AE670315844F}" destId="{9428407E-7D41-6844-8A55-943DBABC6C7C}" srcOrd="2" destOrd="0" presId="urn:microsoft.com/office/officeart/2016/7/layout/LinearBlockProcessNumbered"/>
    <dgm:cxn modelId="{CB1FE9F9-ABDA-CC41-8754-2E9DA7771E5B}" type="presParOf" srcId="{5A0F28D8-105D-0341-B25C-3A09A100689C}" destId="{153DD777-E4B8-D34E-974A-A38268E7A6D5}" srcOrd="1" destOrd="0" presId="urn:microsoft.com/office/officeart/2016/7/layout/LinearBlockProcessNumbered"/>
    <dgm:cxn modelId="{4CD63520-DC61-3043-8772-86A1572D1B77}" type="presParOf" srcId="{5A0F28D8-105D-0341-B25C-3A09A100689C}" destId="{20A90C7B-12A1-B245-B5E6-32480B435AEC}" srcOrd="2" destOrd="0" presId="urn:microsoft.com/office/officeart/2016/7/layout/LinearBlockProcessNumbered"/>
    <dgm:cxn modelId="{C9721EC7-BF8A-5F4C-85A0-9AB917BE4218}" type="presParOf" srcId="{20A90C7B-12A1-B245-B5E6-32480B435AEC}" destId="{CED9B861-7A9D-574F-8316-BDEAF07FC935}" srcOrd="0" destOrd="0" presId="urn:microsoft.com/office/officeart/2016/7/layout/LinearBlockProcessNumbered"/>
    <dgm:cxn modelId="{5741CC51-D48E-D84A-B4A6-0DAC579AB55F}" type="presParOf" srcId="{20A90C7B-12A1-B245-B5E6-32480B435AEC}" destId="{2EC5AC5F-5B2D-504A-ADD0-C05ECC032F08}" srcOrd="1" destOrd="0" presId="urn:microsoft.com/office/officeart/2016/7/layout/LinearBlockProcessNumbered"/>
    <dgm:cxn modelId="{51C63A11-A22B-B547-A3E0-F0BE7498E64B}" type="presParOf" srcId="{20A90C7B-12A1-B245-B5E6-32480B435AEC}" destId="{F219DD2A-B344-7F48-BB5E-DE299750C31F}" srcOrd="2" destOrd="0" presId="urn:microsoft.com/office/officeart/2016/7/layout/LinearBlockProcessNumbered"/>
    <dgm:cxn modelId="{DC4C8597-1D0B-BF49-B45D-C2EB5B5F7312}" type="presParOf" srcId="{5A0F28D8-105D-0341-B25C-3A09A100689C}" destId="{1611E49D-723D-854F-9EC1-B5122ADBE270}" srcOrd="3" destOrd="0" presId="urn:microsoft.com/office/officeart/2016/7/layout/LinearBlockProcessNumbered"/>
    <dgm:cxn modelId="{685616B7-8771-4B47-A80B-431617937B34}" type="presParOf" srcId="{5A0F28D8-105D-0341-B25C-3A09A100689C}" destId="{D4E369D6-9E29-B64E-A7CE-F8EFFF0E3C6E}" srcOrd="4" destOrd="0" presId="urn:microsoft.com/office/officeart/2016/7/layout/LinearBlockProcessNumbered"/>
    <dgm:cxn modelId="{1062E277-4376-6746-89A8-0F15A850B669}" type="presParOf" srcId="{D4E369D6-9E29-B64E-A7CE-F8EFFF0E3C6E}" destId="{C4773663-76D2-4F40-8BB0-8D938FC293CE}" srcOrd="0" destOrd="0" presId="urn:microsoft.com/office/officeart/2016/7/layout/LinearBlockProcessNumbered"/>
    <dgm:cxn modelId="{425B3F55-E86F-1A41-99CB-B4AB2C5C8992}" type="presParOf" srcId="{D4E369D6-9E29-B64E-A7CE-F8EFFF0E3C6E}" destId="{E0EA226F-4C5C-8940-AE7B-1DBD96889E51}" srcOrd="1" destOrd="0" presId="urn:microsoft.com/office/officeart/2016/7/layout/LinearBlockProcessNumbered"/>
    <dgm:cxn modelId="{F9BF2F1E-7127-C748-A62D-38720189FF0C}" type="presParOf" srcId="{D4E369D6-9E29-B64E-A7CE-F8EFFF0E3C6E}" destId="{7D2AC111-9E43-9044-BAB3-0E0ADF3776F7}" srcOrd="2" destOrd="0" presId="urn:microsoft.com/office/officeart/2016/7/layout/LinearBlockProcessNumbered"/>
    <dgm:cxn modelId="{BA7D8750-6AC7-774F-B75A-3046F73235E8}" type="presParOf" srcId="{5A0F28D8-105D-0341-B25C-3A09A100689C}" destId="{5841BA3D-7394-454B-BEB2-CB3C653A5AEF}" srcOrd="5" destOrd="0" presId="urn:microsoft.com/office/officeart/2016/7/layout/LinearBlockProcessNumbered"/>
    <dgm:cxn modelId="{F58EE45E-27DF-A647-B110-CC338A044ED2}" type="presParOf" srcId="{5A0F28D8-105D-0341-B25C-3A09A100689C}" destId="{869B5321-325A-2044-80BA-AC12EA5A540F}" srcOrd="6" destOrd="0" presId="urn:microsoft.com/office/officeart/2016/7/layout/LinearBlockProcessNumbered"/>
    <dgm:cxn modelId="{AA26529C-C0A4-554A-A750-32C36163BEAA}" type="presParOf" srcId="{869B5321-325A-2044-80BA-AC12EA5A540F}" destId="{5FA14416-E6B0-AF43-B415-8E308E74CC86}" srcOrd="0" destOrd="0" presId="urn:microsoft.com/office/officeart/2016/7/layout/LinearBlockProcessNumbered"/>
    <dgm:cxn modelId="{A3B35ACC-3634-7840-A9A4-9A8F6B0F1626}" type="presParOf" srcId="{869B5321-325A-2044-80BA-AC12EA5A540F}" destId="{44869779-1A34-9B41-ACFE-56B064B7AA86}" srcOrd="1" destOrd="0" presId="urn:microsoft.com/office/officeart/2016/7/layout/LinearBlockProcessNumbered"/>
    <dgm:cxn modelId="{07873F36-3DD6-404E-B89C-F8C8D8821B99}" type="presParOf" srcId="{869B5321-325A-2044-80BA-AC12EA5A540F}" destId="{A8097A50-7AC4-DA4A-A04A-DB5B0F7BF189}"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AAEFF8-E47C-42F5-92B8-A0710A0C007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C167341-2DD6-4FEC-B4C6-C5A6D8F09313}">
      <dgm:prSet/>
      <dgm:spPr/>
      <dgm:t>
        <a:bodyPr/>
        <a:lstStyle/>
        <a:p>
          <a:pPr>
            <a:lnSpc>
              <a:spcPct val="100000"/>
            </a:lnSpc>
          </a:pPr>
          <a:r>
            <a:rPr lang="en-US">
              <a:latin typeface="Rockwell" panose="02060603020205020403" pitchFamily="18" charset="77"/>
            </a:rPr>
            <a:t>Declining demand for very large aircrafts by 2010</a:t>
          </a:r>
        </a:p>
      </dgm:t>
    </dgm:pt>
    <dgm:pt modelId="{613B34FA-5814-47A2-8CFD-131CFE735AF7}" type="parTrans" cxnId="{BBE27524-06D4-4CAB-B013-B67C84F25BE9}">
      <dgm:prSet/>
      <dgm:spPr/>
      <dgm:t>
        <a:bodyPr/>
        <a:lstStyle/>
        <a:p>
          <a:endParaRPr lang="en-US"/>
        </a:p>
      </dgm:t>
    </dgm:pt>
    <dgm:pt modelId="{692E04B9-E610-44B7-8387-6EAD87576888}" type="sibTrans" cxnId="{BBE27524-06D4-4CAB-B013-B67C84F25BE9}">
      <dgm:prSet/>
      <dgm:spPr/>
      <dgm:t>
        <a:bodyPr/>
        <a:lstStyle/>
        <a:p>
          <a:endParaRPr lang="en-US"/>
        </a:p>
      </dgm:t>
    </dgm:pt>
    <dgm:pt modelId="{3F412FEF-10D9-407B-AA64-1CE32203CAFE}">
      <dgm:prSet/>
      <dgm:spPr/>
      <dgm:t>
        <a:bodyPr/>
        <a:lstStyle/>
        <a:p>
          <a:pPr>
            <a:lnSpc>
              <a:spcPct val="100000"/>
            </a:lnSpc>
          </a:pPr>
          <a:r>
            <a:rPr lang="en-US">
              <a:latin typeface="Rockwell" panose="02060603020205020403" pitchFamily="18" charset="77"/>
            </a:rPr>
            <a:t>Economic downturns affecting air traffic growth.</a:t>
          </a:r>
        </a:p>
      </dgm:t>
    </dgm:pt>
    <dgm:pt modelId="{5D244FC7-177D-41A4-AD96-3D10C3D21EFB}" type="parTrans" cxnId="{E6FAB51A-7A91-46DD-8140-69B79AC8248F}">
      <dgm:prSet/>
      <dgm:spPr/>
      <dgm:t>
        <a:bodyPr/>
        <a:lstStyle/>
        <a:p>
          <a:endParaRPr lang="en-US"/>
        </a:p>
      </dgm:t>
    </dgm:pt>
    <dgm:pt modelId="{5F5D6019-6D47-48A6-BB48-6488E057A540}" type="sibTrans" cxnId="{E6FAB51A-7A91-46DD-8140-69B79AC8248F}">
      <dgm:prSet/>
      <dgm:spPr/>
      <dgm:t>
        <a:bodyPr/>
        <a:lstStyle/>
        <a:p>
          <a:endParaRPr lang="en-US"/>
        </a:p>
      </dgm:t>
    </dgm:pt>
    <dgm:pt modelId="{5304B277-04CE-40FA-9537-0AA4B1724DB3}">
      <dgm:prSet/>
      <dgm:spPr/>
      <dgm:t>
        <a:bodyPr/>
        <a:lstStyle/>
        <a:p>
          <a:pPr>
            <a:lnSpc>
              <a:spcPct val="100000"/>
            </a:lnSpc>
          </a:pPr>
          <a:r>
            <a:rPr lang="en-US">
              <a:latin typeface="Rockwell" panose="02060603020205020403" pitchFamily="18" charset="77"/>
            </a:rPr>
            <a:t>Shift in airline strategies towards more direct flights.</a:t>
          </a:r>
        </a:p>
      </dgm:t>
    </dgm:pt>
    <dgm:pt modelId="{24C4847A-51E6-45BD-8388-0388D411DCC6}" type="parTrans" cxnId="{AE86D011-E9C0-4A44-BDE1-76F1EA9BFD47}">
      <dgm:prSet/>
      <dgm:spPr/>
      <dgm:t>
        <a:bodyPr/>
        <a:lstStyle/>
        <a:p>
          <a:endParaRPr lang="en-US"/>
        </a:p>
      </dgm:t>
    </dgm:pt>
    <dgm:pt modelId="{807C2610-E76E-441D-B55B-43DA27D9565F}" type="sibTrans" cxnId="{AE86D011-E9C0-4A44-BDE1-76F1EA9BFD47}">
      <dgm:prSet/>
      <dgm:spPr/>
      <dgm:t>
        <a:bodyPr/>
        <a:lstStyle/>
        <a:p>
          <a:endParaRPr lang="en-US"/>
        </a:p>
      </dgm:t>
    </dgm:pt>
    <dgm:pt modelId="{243530B0-E794-46ED-808E-DE750034EC2B}">
      <dgm:prSet/>
      <dgm:spPr/>
      <dgm:t>
        <a:bodyPr/>
        <a:lstStyle/>
        <a:p>
          <a:pPr>
            <a:lnSpc>
              <a:spcPct val="100000"/>
            </a:lnSpc>
          </a:pPr>
          <a:r>
            <a:rPr lang="en-US">
              <a:latin typeface="Rockwell" panose="02060603020205020403" pitchFamily="18" charset="77"/>
            </a:rPr>
            <a:t>Emergence of low-cost carriers favoring smaller, more fuel-efficient aircraft.</a:t>
          </a:r>
        </a:p>
      </dgm:t>
    </dgm:pt>
    <dgm:pt modelId="{1519315E-71C7-4D62-B464-691FCB9CFBDB}" type="parTrans" cxnId="{2FDCF980-156B-429B-ACD1-819030DC2317}">
      <dgm:prSet/>
      <dgm:spPr/>
      <dgm:t>
        <a:bodyPr/>
        <a:lstStyle/>
        <a:p>
          <a:endParaRPr lang="en-US"/>
        </a:p>
      </dgm:t>
    </dgm:pt>
    <dgm:pt modelId="{1263B003-610E-4CA4-A9E6-9FC49B6E4F4C}" type="sibTrans" cxnId="{2FDCF980-156B-429B-ACD1-819030DC2317}">
      <dgm:prSet/>
      <dgm:spPr/>
      <dgm:t>
        <a:bodyPr/>
        <a:lstStyle/>
        <a:p>
          <a:endParaRPr lang="en-US"/>
        </a:p>
      </dgm:t>
    </dgm:pt>
    <dgm:pt modelId="{61CDF4EC-E1A0-4CBB-B6C7-D233918C0B94}" type="pres">
      <dgm:prSet presAssocID="{DFAAEFF8-E47C-42F5-92B8-A0710A0C0071}" presName="root" presStyleCnt="0">
        <dgm:presLayoutVars>
          <dgm:dir/>
          <dgm:resizeHandles val="exact"/>
        </dgm:presLayoutVars>
      </dgm:prSet>
      <dgm:spPr/>
    </dgm:pt>
    <dgm:pt modelId="{46CD5F2F-D74D-429C-9C00-5542847B8B9A}" type="pres">
      <dgm:prSet presAssocID="{2C167341-2DD6-4FEC-B4C6-C5A6D8F09313}" presName="compNode" presStyleCnt="0"/>
      <dgm:spPr/>
    </dgm:pt>
    <dgm:pt modelId="{1F490D69-5069-404B-9A80-D2D999E5F5A5}" type="pres">
      <dgm:prSet presAssocID="{2C167341-2DD6-4FEC-B4C6-C5A6D8F09313}" presName="bgRect" presStyleLbl="bgShp" presStyleIdx="0" presStyleCnt="4"/>
      <dgm:spPr/>
    </dgm:pt>
    <dgm:pt modelId="{77163E26-74ED-4624-97F1-20AB2E04C819}" type="pres">
      <dgm:prSet presAssocID="{2C167341-2DD6-4FEC-B4C6-C5A6D8F0931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eroplane"/>
        </a:ext>
      </dgm:extLst>
    </dgm:pt>
    <dgm:pt modelId="{D6DDE46B-1B71-4AFD-AEE8-F44C72140289}" type="pres">
      <dgm:prSet presAssocID="{2C167341-2DD6-4FEC-B4C6-C5A6D8F09313}" presName="spaceRect" presStyleCnt="0"/>
      <dgm:spPr/>
    </dgm:pt>
    <dgm:pt modelId="{EA6BE0D1-9039-4851-94E6-E9962D28045F}" type="pres">
      <dgm:prSet presAssocID="{2C167341-2DD6-4FEC-B4C6-C5A6D8F09313}" presName="parTx" presStyleLbl="revTx" presStyleIdx="0" presStyleCnt="4">
        <dgm:presLayoutVars>
          <dgm:chMax val="0"/>
          <dgm:chPref val="0"/>
        </dgm:presLayoutVars>
      </dgm:prSet>
      <dgm:spPr/>
    </dgm:pt>
    <dgm:pt modelId="{32B4AFF2-A488-4D26-AA1C-82DCBD93A9A1}" type="pres">
      <dgm:prSet presAssocID="{692E04B9-E610-44B7-8387-6EAD87576888}" presName="sibTrans" presStyleCnt="0"/>
      <dgm:spPr/>
    </dgm:pt>
    <dgm:pt modelId="{CD21704F-99BF-42C0-8139-52AAE24B0080}" type="pres">
      <dgm:prSet presAssocID="{3F412FEF-10D9-407B-AA64-1CE32203CAFE}" presName="compNode" presStyleCnt="0"/>
      <dgm:spPr/>
    </dgm:pt>
    <dgm:pt modelId="{42C0D1AC-83EB-40C4-8284-11008220A724}" type="pres">
      <dgm:prSet presAssocID="{3F412FEF-10D9-407B-AA64-1CE32203CAFE}" presName="bgRect" presStyleLbl="bgShp" presStyleIdx="1" presStyleCnt="4"/>
      <dgm:spPr/>
    </dgm:pt>
    <dgm:pt modelId="{1D92C251-A097-4941-96E5-BBFA10E23C35}" type="pres">
      <dgm:prSet presAssocID="{3F412FEF-10D9-407B-AA64-1CE32203CAF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291BD0EF-74A3-4715-B6C2-EACB9B866E6C}" type="pres">
      <dgm:prSet presAssocID="{3F412FEF-10D9-407B-AA64-1CE32203CAFE}" presName="spaceRect" presStyleCnt="0"/>
      <dgm:spPr/>
    </dgm:pt>
    <dgm:pt modelId="{A5EFFC35-90D6-49A5-872B-8D41E364F80E}" type="pres">
      <dgm:prSet presAssocID="{3F412FEF-10D9-407B-AA64-1CE32203CAFE}" presName="parTx" presStyleLbl="revTx" presStyleIdx="1" presStyleCnt="4">
        <dgm:presLayoutVars>
          <dgm:chMax val="0"/>
          <dgm:chPref val="0"/>
        </dgm:presLayoutVars>
      </dgm:prSet>
      <dgm:spPr/>
    </dgm:pt>
    <dgm:pt modelId="{6F43E1BF-EE87-49CB-83C6-FCAA23C581E5}" type="pres">
      <dgm:prSet presAssocID="{5F5D6019-6D47-48A6-BB48-6488E057A540}" presName="sibTrans" presStyleCnt="0"/>
      <dgm:spPr/>
    </dgm:pt>
    <dgm:pt modelId="{A871ACDC-A095-44EE-8179-0EAF89C2A819}" type="pres">
      <dgm:prSet presAssocID="{5304B277-04CE-40FA-9537-0AA4B1724DB3}" presName="compNode" presStyleCnt="0"/>
      <dgm:spPr/>
    </dgm:pt>
    <dgm:pt modelId="{006B8077-46A6-4449-A6FE-4C2B1B89E09C}" type="pres">
      <dgm:prSet presAssocID="{5304B277-04CE-40FA-9537-0AA4B1724DB3}" presName="bgRect" presStyleLbl="bgShp" presStyleIdx="2" presStyleCnt="4"/>
      <dgm:spPr/>
    </dgm:pt>
    <dgm:pt modelId="{27A9D178-2C75-4318-9D02-9C9D229B44E6}" type="pres">
      <dgm:prSet presAssocID="{5304B277-04CE-40FA-9537-0AA4B1724DB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lot"/>
        </a:ext>
      </dgm:extLst>
    </dgm:pt>
    <dgm:pt modelId="{ED2AAEE6-5637-41FF-B5BB-42EE3FE8FD3A}" type="pres">
      <dgm:prSet presAssocID="{5304B277-04CE-40FA-9537-0AA4B1724DB3}" presName="spaceRect" presStyleCnt="0"/>
      <dgm:spPr/>
    </dgm:pt>
    <dgm:pt modelId="{F6080699-7928-4F31-ADA2-2198AA786D18}" type="pres">
      <dgm:prSet presAssocID="{5304B277-04CE-40FA-9537-0AA4B1724DB3}" presName="parTx" presStyleLbl="revTx" presStyleIdx="2" presStyleCnt="4">
        <dgm:presLayoutVars>
          <dgm:chMax val="0"/>
          <dgm:chPref val="0"/>
        </dgm:presLayoutVars>
      </dgm:prSet>
      <dgm:spPr/>
    </dgm:pt>
    <dgm:pt modelId="{1E2CE58F-68B7-4F8A-A7D1-A51710ADA842}" type="pres">
      <dgm:prSet presAssocID="{807C2610-E76E-441D-B55B-43DA27D9565F}" presName="sibTrans" presStyleCnt="0"/>
      <dgm:spPr/>
    </dgm:pt>
    <dgm:pt modelId="{CD3EA088-7605-4ABB-A094-D1CD6DE8710E}" type="pres">
      <dgm:prSet presAssocID="{243530B0-E794-46ED-808E-DE750034EC2B}" presName="compNode" presStyleCnt="0"/>
      <dgm:spPr/>
    </dgm:pt>
    <dgm:pt modelId="{E914FAE7-66ED-4B51-A50C-57C61CB41BA2}" type="pres">
      <dgm:prSet presAssocID="{243530B0-E794-46ED-808E-DE750034EC2B}" presName="bgRect" presStyleLbl="bgShp" presStyleIdx="3" presStyleCnt="4"/>
      <dgm:spPr/>
    </dgm:pt>
    <dgm:pt modelId="{6BE412B3-1D03-4182-A35D-9A3DADBE7B1A}" type="pres">
      <dgm:prSet presAssocID="{243530B0-E794-46ED-808E-DE750034EC2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ot Air Balloon"/>
        </a:ext>
      </dgm:extLst>
    </dgm:pt>
    <dgm:pt modelId="{FD5F0D2C-DD87-4BFD-AA10-171DFA7647FE}" type="pres">
      <dgm:prSet presAssocID="{243530B0-E794-46ED-808E-DE750034EC2B}" presName="spaceRect" presStyleCnt="0"/>
      <dgm:spPr/>
    </dgm:pt>
    <dgm:pt modelId="{87BA74A4-AC96-43FD-9BB4-5F13A6E0FF91}" type="pres">
      <dgm:prSet presAssocID="{243530B0-E794-46ED-808E-DE750034EC2B}" presName="parTx" presStyleLbl="revTx" presStyleIdx="3" presStyleCnt="4">
        <dgm:presLayoutVars>
          <dgm:chMax val="0"/>
          <dgm:chPref val="0"/>
        </dgm:presLayoutVars>
      </dgm:prSet>
      <dgm:spPr/>
    </dgm:pt>
  </dgm:ptLst>
  <dgm:cxnLst>
    <dgm:cxn modelId="{D562E503-1DEE-4FAD-BCAE-457D4EE4444B}" type="presOf" srcId="{243530B0-E794-46ED-808E-DE750034EC2B}" destId="{87BA74A4-AC96-43FD-9BB4-5F13A6E0FF91}" srcOrd="0" destOrd="0" presId="urn:microsoft.com/office/officeart/2018/2/layout/IconVerticalSolidList"/>
    <dgm:cxn modelId="{AE86D011-E9C0-4A44-BDE1-76F1EA9BFD47}" srcId="{DFAAEFF8-E47C-42F5-92B8-A0710A0C0071}" destId="{5304B277-04CE-40FA-9537-0AA4B1724DB3}" srcOrd="2" destOrd="0" parTransId="{24C4847A-51E6-45BD-8388-0388D411DCC6}" sibTransId="{807C2610-E76E-441D-B55B-43DA27D9565F}"/>
    <dgm:cxn modelId="{54A79514-F37E-4A30-B80E-67EA97762696}" type="presOf" srcId="{2C167341-2DD6-4FEC-B4C6-C5A6D8F09313}" destId="{EA6BE0D1-9039-4851-94E6-E9962D28045F}" srcOrd="0" destOrd="0" presId="urn:microsoft.com/office/officeart/2018/2/layout/IconVerticalSolidList"/>
    <dgm:cxn modelId="{E6FAB51A-7A91-46DD-8140-69B79AC8248F}" srcId="{DFAAEFF8-E47C-42F5-92B8-A0710A0C0071}" destId="{3F412FEF-10D9-407B-AA64-1CE32203CAFE}" srcOrd="1" destOrd="0" parTransId="{5D244FC7-177D-41A4-AD96-3D10C3D21EFB}" sibTransId="{5F5D6019-6D47-48A6-BB48-6488E057A540}"/>
    <dgm:cxn modelId="{BBE27524-06D4-4CAB-B013-B67C84F25BE9}" srcId="{DFAAEFF8-E47C-42F5-92B8-A0710A0C0071}" destId="{2C167341-2DD6-4FEC-B4C6-C5A6D8F09313}" srcOrd="0" destOrd="0" parTransId="{613B34FA-5814-47A2-8CFD-131CFE735AF7}" sibTransId="{692E04B9-E610-44B7-8387-6EAD87576888}"/>
    <dgm:cxn modelId="{6821CE2A-F85D-4414-8263-CBBA2CF202F4}" type="presOf" srcId="{DFAAEFF8-E47C-42F5-92B8-A0710A0C0071}" destId="{61CDF4EC-E1A0-4CBB-B6C7-D233918C0B94}" srcOrd="0" destOrd="0" presId="urn:microsoft.com/office/officeart/2018/2/layout/IconVerticalSolidList"/>
    <dgm:cxn modelId="{62A01448-E377-48B6-9A73-8B7EA5530F0D}" type="presOf" srcId="{3F412FEF-10D9-407B-AA64-1CE32203CAFE}" destId="{A5EFFC35-90D6-49A5-872B-8D41E364F80E}" srcOrd="0" destOrd="0" presId="urn:microsoft.com/office/officeart/2018/2/layout/IconVerticalSolidList"/>
    <dgm:cxn modelId="{2FDCF980-156B-429B-ACD1-819030DC2317}" srcId="{DFAAEFF8-E47C-42F5-92B8-A0710A0C0071}" destId="{243530B0-E794-46ED-808E-DE750034EC2B}" srcOrd="3" destOrd="0" parTransId="{1519315E-71C7-4D62-B464-691FCB9CFBDB}" sibTransId="{1263B003-610E-4CA4-A9E6-9FC49B6E4F4C}"/>
    <dgm:cxn modelId="{595CEAA6-8A81-4B4F-AE92-63D68D85D1E4}" type="presOf" srcId="{5304B277-04CE-40FA-9537-0AA4B1724DB3}" destId="{F6080699-7928-4F31-ADA2-2198AA786D18}" srcOrd="0" destOrd="0" presId="urn:microsoft.com/office/officeart/2018/2/layout/IconVerticalSolidList"/>
    <dgm:cxn modelId="{B22A340B-CBE4-43D4-88B9-158E9BE4C864}" type="presParOf" srcId="{61CDF4EC-E1A0-4CBB-B6C7-D233918C0B94}" destId="{46CD5F2F-D74D-429C-9C00-5542847B8B9A}" srcOrd="0" destOrd="0" presId="urn:microsoft.com/office/officeart/2018/2/layout/IconVerticalSolidList"/>
    <dgm:cxn modelId="{4221268F-BEF5-490E-BDC3-71DFC53DE4BA}" type="presParOf" srcId="{46CD5F2F-D74D-429C-9C00-5542847B8B9A}" destId="{1F490D69-5069-404B-9A80-D2D999E5F5A5}" srcOrd="0" destOrd="0" presId="urn:microsoft.com/office/officeart/2018/2/layout/IconVerticalSolidList"/>
    <dgm:cxn modelId="{B14C83DB-8F85-4300-94DB-B54924B2F983}" type="presParOf" srcId="{46CD5F2F-D74D-429C-9C00-5542847B8B9A}" destId="{77163E26-74ED-4624-97F1-20AB2E04C819}" srcOrd="1" destOrd="0" presId="urn:microsoft.com/office/officeart/2018/2/layout/IconVerticalSolidList"/>
    <dgm:cxn modelId="{BFF7F8B2-31B2-4789-8FBB-B162D150004C}" type="presParOf" srcId="{46CD5F2F-D74D-429C-9C00-5542847B8B9A}" destId="{D6DDE46B-1B71-4AFD-AEE8-F44C72140289}" srcOrd="2" destOrd="0" presId="urn:microsoft.com/office/officeart/2018/2/layout/IconVerticalSolidList"/>
    <dgm:cxn modelId="{94F9A16A-C7EC-4EDE-A00A-EBCB28437BF8}" type="presParOf" srcId="{46CD5F2F-D74D-429C-9C00-5542847B8B9A}" destId="{EA6BE0D1-9039-4851-94E6-E9962D28045F}" srcOrd="3" destOrd="0" presId="urn:microsoft.com/office/officeart/2018/2/layout/IconVerticalSolidList"/>
    <dgm:cxn modelId="{8D44E0D9-8569-4DBB-89F5-0903A6463624}" type="presParOf" srcId="{61CDF4EC-E1A0-4CBB-B6C7-D233918C0B94}" destId="{32B4AFF2-A488-4D26-AA1C-82DCBD93A9A1}" srcOrd="1" destOrd="0" presId="urn:microsoft.com/office/officeart/2018/2/layout/IconVerticalSolidList"/>
    <dgm:cxn modelId="{8CFED4EB-3DE3-4465-A1F6-970EA897A26E}" type="presParOf" srcId="{61CDF4EC-E1A0-4CBB-B6C7-D233918C0B94}" destId="{CD21704F-99BF-42C0-8139-52AAE24B0080}" srcOrd="2" destOrd="0" presId="urn:microsoft.com/office/officeart/2018/2/layout/IconVerticalSolidList"/>
    <dgm:cxn modelId="{2C83016E-8875-4D3D-ACB9-3035174D03FF}" type="presParOf" srcId="{CD21704F-99BF-42C0-8139-52AAE24B0080}" destId="{42C0D1AC-83EB-40C4-8284-11008220A724}" srcOrd="0" destOrd="0" presId="urn:microsoft.com/office/officeart/2018/2/layout/IconVerticalSolidList"/>
    <dgm:cxn modelId="{85D85084-6D67-4CBA-A11F-79DCD5494867}" type="presParOf" srcId="{CD21704F-99BF-42C0-8139-52AAE24B0080}" destId="{1D92C251-A097-4941-96E5-BBFA10E23C35}" srcOrd="1" destOrd="0" presId="urn:microsoft.com/office/officeart/2018/2/layout/IconVerticalSolidList"/>
    <dgm:cxn modelId="{33524EE0-1DE6-42E0-8ECC-36B6E95C0276}" type="presParOf" srcId="{CD21704F-99BF-42C0-8139-52AAE24B0080}" destId="{291BD0EF-74A3-4715-B6C2-EACB9B866E6C}" srcOrd="2" destOrd="0" presId="urn:microsoft.com/office/officeart/2018/2/layout/IconVerticalSolidList"/>
    <dgm:cxn modelId="{B9AD005D-5A15-4956-8E5B-A1087C39DE65}" type="presParOf" srcId="{CD21704F-99BF-42C0-8139-52AAE24B0080}" destId="{A5EFFC35-90D6-49A5-872B-8D41E364F80E}" srcOrd="3" destOrd="0" presId="urn:microsoft.com/office/officeart/2018/2/layout/IconVerticalSolidList"/>
    <dgm:cxn modelId="{E1797B42-3198-4B15-82BB-A7B8D4E6F7EE}" type="presParOf" srcId="{61CDF4EC-E1A0-4CBB-B6C7-D233918C0B94}" destId="{6F43E1BF-EE87-49CB-83C6-FCAA23C581E5}" srcOrd="3" destOrd="0" presId="urn:microsoft.com/office/officeart/2018/2/layout/IconVerticalSolidList"/>
    <dgm:cxn modelId="{C2DB1B68-AA98-4E67-8E52-F95851F85974}" type="presParOf" srcId="{61CDF4EC-E1A0-4CBB-B6C7-D233918C0B94}" destId="{A871ACDC-A095-44EE-8179-0EAF89C2A819}" srcOrd="4" destOrd="0" presId="urn:microsoft.com/office/officeart/2018/2/layout/IconVerticalSolidList"/>
    <dgm:cxn modelId="{26DF8E34-0BF7-4D41-8C19-D2DD3839301A}" type="presParOf" srcId="{A871ACDC-A095-44EE-8179-0EAF89C2A819}" destId="{006B8077-46A6-4449-A6FE-4C2B1B89E09C}" srcOrd="0" destOrd="0" presId="urn:microsoft.com/office/officeart/2018/2/layout/IconVerticalSolidList"/>
    <dgm:cxn modelId="{1F466FEC-D370-4E25-89FA-05FCC07D77A4}" type="presParOf" srcId="{A871ACDC-A095-44EE-8179-0EAF89C2A819}" destId="{27A9D178-2C75-4318-9D02-9C9D229B44E6}" srcOrd="1" destOrd="0" presId="urn:microsoft.com/office/officeart/2018/2/layout/IconVerticalSolidList"/>
    <dgm:cxn modelId="{425B522A-3B8B-4D28-B9F7-4441C47D20A1}" type="presParOf" srcId="{A871ACDC-A095-44EE-8179-0EAF89C2A819}" destId="{ED2AAEE6-5637-41FF-B5BB-42EE3FE8FD3A}" srcOrd="2" destOrd="0" presId="urn:microsoft.com/office/officeart/2018/2/layout/IconVerticalSolidList"/>
    <dgm:cxn modelId="{415D4F17-F81B-4BC3-B51C-2D662601CF4A}" type="presParOf" srcId="{A871ACDC-A095-44EE-8179-0EAF89C2A819}" destId="{F6080699-7928-4F31-ADA2-2198AA786D18}" srcOrd="3" destOrd="0" presId="urn:microsoft.com/office/officeart/2018/2/layout/IconVerticalSolidList"/>
    <dgm:cxn modelId="{55D39EB5-3C76-41C7-BF64-3EFA6F25B9F4}" type="presParOf" srcId="{61CDF4EC-E1A0-4CBB-B6C7-D233918C0B94}" destId="{1E2CE58F-68B7-4F8A-A7D1-A51710ADA842}" srcOrd="5" destOrd="0" presId="urn:microsoft.com/office/officeart/2018/2/layout/IconVerticalSolidList"/>
    <dgm:cxn modelId="{44C51F25-B2F2-4729-B3BF-70DE26D1271C}" type="presParOf" srcId="{61CDF4EC-E1A0-4CBB-B6C7-D233918C0B94}" destId="{CD3EA088-7605-4ABB-A094-D1CD6DE8710E}" srcOrd="6" destOrd="0" presId="urn:microsoft.com/office/officeart/2018/2/layout/IconVerticalSolidList"/>
    <dgm:cxn modelId="{A53C0213-D354-4CE0-AD41-FEFB62C206BD}" type="presParOf" srcId="{CD3EA088-7605-4ABB-A094-D1CD6DE8710E}" destId="{E914FAE7-66ED-4B51-A50C-57C61CB41BA2}" srcOrd="0" destOrd="0" presId="urn:microsoft.com/office/officeart/2018/2/layout/IconVerticalSolidList"/>
    <dgm:cxn modelId="{8F5A1FE7-B268-4BF9-9503-EDC4FA86287B}" type="presParOf" srcId="{CD3EA088-7605-4ABB-A094-D1CD6DE8710E}" destId="{6BE412B3-1D03-4182-A35D-9A3DADBE7B1A}" srcOrd="1" destOrd="0" presId="urn:microsoft.com/office/officeart/2018/2/layout/IconVerticalSolidList"/>
    <dgm:cxn modelId="{CBA1AF58-2DE5-45DD-B55F-2EF6075393A9}" type="presParOf" srcId="{CD3EA088-7605-4ABB-A094-D1CD6DE8710E}" destId="{FD5F0D2C-DD87-4BFD-AA10-171DFA7647FE}" srcOrd="2" destOrd="0" presId="urn:microsoft.com/office/officeart/2018/2/layout/IconVerticalSolidList"/>
    <dgm:cxn modelId="{63FDDECE-C724-4017-A270-5A73C4D17D6E}" type="presParOf" srcId="{CD3EA088-7605-4ABB-A094-D1CD6DE8710E}" destId="{87BA74A4-AC96-43FD-9BB4-5F13A6E0FF9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27391-191C-4CC6-9476-8F4983702477}"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68024BD-DDC9-435E-BD02-2F3EB78ACEDD}">
      <dgm:prSet/>
      <dgm:spPr/>
      <dgm:t>
        <a:bodyPr/>
        <a:lstStyle/>
        <a:p>
          <a:r>
            <a:rPr lang="en-US" b="1"/>
            <a:t>Market Potential and organizations Strategic Considerations</a:t>
          </a:r>
          <a:endParaRPr lang="en-US"/>
        </a:p>
      </dgm:t>
    </dgm:pt>
    <dgm:pt modelId="{CD5ED89B-B059-4AF7-A544-F1396533A03F}" type="parTrans" cxnId="{06D84931-2B57-48E6-BDBF-C1F2FB80F55B}">
      <dgm:prSet/>
      <dgm:spPr/>
      <dgm:t>
        <a:bodyPr/>
        <a:lstStyle/>
        <a:p>
          <a:endParaRPr lang="en-US"/>
        </a:p>
      </dgm:t>
    </dgm:pt>
    <dgm:pt modelId="{AA566534-BDCE-4C48-A5AD-99E6E227A673}" type="sibTrans" cxnId="{06D84931-2B57-48E6-BDBF-C1F2FB80F55B}">
      <dgm:prSet/>
      <dgm:spPr/>
      <dgm:t>
        <a:bodyPr/>
        <a:lstStyle/>
        <a:p>
          <a:endParaRPr lang="en-US"/>
        </a:p>
      </dgm:t>
    </dgm:pt>
    <dgm:pt modelId="{732A9482-2B9A-4D42-A1D7-8DF7AF97B042}">
      <dgm:prSet/>
      <dgm:spPr/>
      <dgm:t>
        <a:bodyPr/>
        <a:lstStyle/>
        <a:p>
          <a:pPr rtl="0"/>
          <a:r>
            <a:rPr lang="en-US" b="1"/>
            <a:t>Market Shifts</a:t>
          </a:r>
          <a:r>
            <a:rPr lang="en-US" b="1">
              <a:latin typeface="Calibri Light" panose="020F0302020204030204"/>
            </a:rPr>
            <a:t> </a:t>
          </a:r>
          <a:endParaRPr lang="en-US"/>
        </a:p>
      </dgm:t>
    </dgm:pt>
    <dgm:pt modelId="{42593A86-082D-4B90-8697-14D986CDC976}" type="parTrans" cxnId="{2566187B-66E6-48F1-8929-C9A5CE9FAB09}">
      <dgm:prSet/>
      <dgm:spPr/>
      <dgm:t>
        <a:bodyPr/>
        <a:lstStyle/>
        <a:p>
          <a:endParaRPr lang="en-US"/>
        </a:p>
      </dgm:t>
    </dgm:pt>
    <dgm:pt modelId="{F9D4D307-4597-4099-81E5-FA3E47E24A09}" type="sibTrans" cxnId="{2566187B-66E6-48F1-8929-C9A5CE9FAB09}">
      <dgm:prSet/>
      <dgm:spPr/>
      <dgm:t>
        <a:bodyPr/>
        <a:lstStyle/>
        <a:p>
          <a:endParaRPr lang="en-US"/>
        </a:p>
      </dgm:t>
    </dgm:pt>
    <dgm:pt modelId="{47197CCB-CACF-4047-AE30-7D332C0925F2}">
      <dgm:prSet/>
      <dgm:spPr/>
      <dgm:t>
        <a:bodyPr/>
        <a:lstStyle/>
        <a:p>
          <a:r>
            <a:rPr lang="en-US" b="1"/>
            <a:t>Competitive Response from Boeing</a:t>
          </a:r>
          <a:endParaRPr lang="en-US"/>
        </a:p>
      </dgm:t>
    </dgm:pt>
    <dgm:pt modelId="{7A42BA47-5A68-43C4-9568-5D2C3BE23003}" type="parTrans" cxnId="{AA5DA7AB-999B-445C-B97D-8AF24267F142}">
      <dgm:prSet/>
      <dgm:spPr/>
      <dgm:t>
        <a:bodyPr/>
        <a:lstStyle/>
        <a:p>
          <a:endParaRPr lang="en-US"/>
        </a:p>
      </dgm:t>
    </dgm:pt>
    <dgm:pt modelId="{64C653A5-8C63-43AE-8722-149C95100328}" type="sibTrans" cxnId="{AA5DA7AB-999B-445C-B97D-8AF24267F142}">
      <dgm:prSet/>
      <dgm:spPr/>
      <dgm:t>
        <a:bodyPr/>
        <a:lstStyle/>
        <a:p>
          <a:endParaRPr lang="en-US"/>
        </a:p>
      </dgm:t>
    </dgm:pt>
    <dgm:pt modelId="{99E3245E-2276-48C1-9438-97012B932DC4}">
      <dgm:prSet/>
      <dgm:spPr/>
      <dgm:t>
        <a:bodyPr/>
        <a:lstStyle/>
        <a:p>
          <a:r>
            <a:rPr lang="en-US" b="1"/>
            <a:t>Timing of entry</a:t>
          </a:r>
          <a:endParaRPr lang="en-US"/>
        </a:p>
      </dgm:t>
    </dgm:pt>
    <dgm:pt modelId="{4FD0312D-D3A7-4BB0-9440-35EC06E7F4FE}" type="parTrans" cxnId="{DC19F1EC-EA22-4BD9-B2D8-EC893D8C23A6}">
      <dgm:prSet/>
      <dgm:spPr/>
      <dgm:t>
        <a:bodyPr/>
        <a:lstStyle/>
        <a:p>
          <a:endParaRPr lang="en-US"/>
        </a:p>
      </dgm:t>
    </dgm:pt>
    <dgm:pt modelId="{AEDF4E88-32D9-4E2D-9061-C9FC3CAF00D6}" type="sibTrans" cxnId="{DC19F1EC-EA22-4BD9-B2D8-EC893D8C23A6}">
      <dgm:prSet/>
      <dgm:spPr/>
      <dgm:t>
        <a:bodyPr/>
        <a:lstStyle/>
        <a:p>
          <a:endParaRPr lang="en-US"/>
        </a:p>
      </dgm:t>
    </dgm:pt>
    <dgm:pt modelId="{8D8B1212-1E3B-2C4E-8881-238E9928D952}" type="pres">
      <dgm:prSet presAssocID="{2CA27391-191C-4CC6-9476-8F4983702477}" presName="vert0" presStyleCnt="0">
        <dgm:presLayoutVars>
          <dgm:dir/>
          <dgm:animOne val="branch"/>
          <dgm:animLvl val="lvl"/>
        </dgm:presLayoutVars>
      </dgm:prSet>
      <dgm:spPr/>
    </dgm:pt>
    <dgm:pt modelId="{453C16AD-D78B-934A-98DD-948EC0AFBDA6}" type="pres">
      <dgm:prSet presAssocID="{068024BD-DDC9-435E-BD02-2F3EB78ACEDD}" presName="thickLine" presStyleLbl="alignNode1" presStyleIdx="0" presStyleCnt="4"/>
      <dgm:spPr/>
    </dgm:pt>
    <dgm:pt modelId="{EB148293-3E72-3B42-A677-EC3C3FF3BFFB}" type="pres">
      <dgm:prSet presAssocID="{068024BD-DDC9-435E-BD02-2F3EB78ACEDD}" presName="horz1" presStyleCnt="0"/>
      <dgm:spPr/>
    </dgm:pt>
    <dgm:pt modelId="{04C66398-0D85-7945-BA7C-D577F40D9C8B}" type="pres">
      <dgm:prSet presAssocID="{068024BD-DDC9-435E-BD02-2F3EB78ACEDD}" presName="tx1" presStyleLbl="revTx" presStyleIdx="0" presStyleCnt="4"/>
      <dgm:spPr/>
    </dgm:pt>
    <dgm:pt modelId="{B6D78CDC-1F5A-3C4B-8F8A-10F2EC10425B}" type="pres">
      <dgm:prSet presAssocID="{068024BD-DDC9-435E-BD02-2F3EB78ACEDD}" presName="vert1" presStyleCnt="0"/>
      <dgm:spPr/>
    </dgm:pt>
    <dgm:pt modelId="{45C838FA-4F03-BF4F-A889-1E2556368D4C}" type="pres">
      <dgm:prSet presAssocID="{732A9482-2B9A-4D42-A1D7-8DF7AF97B042}" presName="thickLine" presStyleLbl="alignNode1" presStyleIdx="1" presStyleCnt="4"/>
      <dgm:spPr/>
    </dgm:pt>
    <dgm:pt modelId="{F5D90A79-B9B3-0949-A38A-DF372FA6DEB7}" type="pres">
      <dgm:prSet presAssocID="{732A9482-2B9A-4D42-A1D7-8DF7AF97B042}" presName="horz1" presStyleCnt="0"/>
      <dgm:spPr/>
    </dgm:pt>
    <dgm:pt modelId="{C3CE3960-AB37-FD45-8EB1-5D43012ED7EB}" type="pres">
      <dgm:prSet presAssocID="{732A9482-2B9A-4D42-A1D7-8DF7AF97B042}" presName="tx1" presStyleLbl="revTx" presStyleIdx="1" presStyleCnt="4"/>
      <dgm:spPr/>
    </dgm:pt>
    <dgm:pt modelId="{0EE5A633-B9A2-0143-9993-79B86EFEED62}" type="pres">
      <dgm:prSet presAssocID="{732A9482-2B9A-4D42-A1D7-8DF7AF97B042}" presName="vert1" presStyleCnt="0"/>
      <dgm:spPr/>
    </dgm:pt>
    <dgm:pt modelId="{63208F4E-4D51-D748-ACF1-FA03CC9960D1}" type="pres">
      <dgm:prSet presAssocID="{47197CCB-CACF-4047-AE30-7D332C0925F2}" presName="thickLine" presStyleLbl="alignNode1" presStyleIdx="2" presStyleCnt="4"/>
      <dgm:spPr/>
    </dgm:pt>
    <dgm:pt modelId="{AFA1BE32-642E-D54D-8EB5-371D3C8CED2D}" type="pres">
      <dgm:prSet presAssocID="{47197CCB-CACF-4047-AE30-7D332C0925F2}" presName="horz1" presStyleCnt="0"/>
      <dgm:spPr/>
    </dgm:pt>
    <dgm:pt modelId="{56BB917F-E835-A14E-86B5-AF70FD55606F}" type="pres">
      <dgm:prSet presAssocID="{47197CCB-CACF-4047-AE30-7D332C0925F2}" presName="tx1" presStyleLbl="revTx" presStyleIdx="2" presStyleCnt="4"/>
      <dgm:spPr/>
    </dgm:pt>
    <dgm:pt modelId="{ED026F4A-7B30-B24B-B7E6-D07501A1F6B8}" type="pres">
      <dgm:prSet presAssocID="{47197CCB-CACF-4047-AE30-7D332C0925F2}" presName="vert1" presStyleCnt="0"/>
      <dgm:spPr/>
    </dgm:pt>
    <dgm:pt modelId="{4F58C8CE-2B25-AF4F-8BF6-2C12C2A93E86}" type="pres">
      <dgm:prSet presAssocID="{99E3245E-2276-48C1-9438-97012B932DC4}" presName="thickLine" presStyleLbl="alignNode1" presStyleIdx="3" presStyleCnt="4"/>
      <dgm:spPr/>
    </dgm:pt>
    <dgm:pt modelId="{8986C346-06BA-7949-B06D-FAC2CC5E7E73}" type="pres">
      <dgm:prSet presAssocID="{99E3245E-2276-48C1-9438-97012B932DC4}" presName="horz1" presStyleCnt="0"/>
      <dgm:spPr/>
    </dgm:pt>
    <dgm:pt modelId="{EA565592-A2BC-894F-AB55-E0F2FCF0525A}" type="pres">
      <dgm:prSet presAssocID="{99E3245E-2276-48C1-9438-97012B932DC4}" presName="tx1" presStyleLbl="revTx" presStyleIdx="3" presStyleCnt="4"/>
      <dgm:spPr/>
    </dgm:pt>
    <dgm:pt modelId="{CD50EA99-B2A0-454F-BBBB-4E32A948AA6E}" type="pres">
      <dgm:prSet presAssocID="{99E3245E-2276-48C1-9438-97012B932DC4}" presName="vert1" presStyleCnt="0"/>
      <dgm:spPr/>
    </dgm:pt>
  </dgm:ptLst>
  <dgm:cxnLst>
    <dgm:cxn modelId="{2F6F0608-5739-0747-B094-38262F6883DC}" type="presOf" srcId="{732A9482-2B9A-4D42-A1D7-8DF7AF97B042}" destId="{C3CE3960-AB37-FD45-8EB1-5D43012ED7EB}" srcOrd="0" destOrd="0" presId="urn:microsoft.com/office/officeart/2008/layout/LinedList"/>
    <dgm:cxn modelId="{1BBDC313-A696-EB42-82D1-3A22B6E8E92F}" type="presOf" srcId="{2CA27391-191C-4CC6-9476-8F4983702477}" destId="{8D8B1212-1E3B-2C4E-8881-238E9928D952}" srcOrd="0" destOrd="0" presId="urn:microsoft.com/office/officeart/2008/layout/LinedList"/>
    <dgm:cxn modelId="{F4F5C31B-FA0E-AA46-A7F0-E6999B877758}" type="presOf" srcId="{068024BD-DDC9-435E-BD02-2F3EB78ACEDD}" destId="{04C66398-0D85-7945-BA7C-D577F40D9C8B}" srcOrd="0" destOrd="0" presId="urn:microsoft.com/office/officeart/2008/layout/LinedList"/>
    <dgm:cxn modelId="{06D84931-2B57-48E6-BDBF-C1F2FB80F55B}" srcId="{2CA27391-191C-4CC6-9476-8F4983702477}" destId="{068024BD-DDC9-435E-BD02-2F3EB78ACEDD}" srcOrd="0" destOrd="0" parTransId="{CD5ED89B-B059-4AF7-A544-F1396533A03F}" sibTransId="{AA566534-BDCE-4C48-A5AD-99E6E227A673}"/>
    <dgm:cxn modelId="{A4489F5D-4E7E-F540-AC9E-5322FF3892D5}" type="presOf" srcId="{47197CCB-CACF-4047-AE30-7D332C0925F2}" destId="{56BB917F-E835-A14E-86B5-AF70FD55606F}" srcOrd="0" destOrd="0" presId="urn:microsoft.com/office/officeart/2008/layout/LinedList"/>
    <dgm:cxn modelId="{2566187B-66E6-48F1-8929-C9A5CE9FAB09}" srcId="{2CA27391-191C-4CC6-9476-8F4983702477}" destId="{732A9482-2B9A-4D42-A1D7-8DF7AF97B042}" srcOrd="1" destOrd="0" parTransId="{42593A86-082D-4B90-8697-14D986CDC976}" sibTransId="{F9D4D307-4597-4099-81E5-FA3E47E24A09}"/>
    <dgm:cxn modelId="{D2993EAA-29DF-0B49-BC30-6B6F03562C07}" type="presOf" srcId="{99E3245E-2276-48C1-9438-97012B932DC4}" destId="{EA565592-A2BC-894F-AB55-E0F2FCF0525A}" srcOrd="0" destOrd="0" presId="urn:microsoft.com/office/officeart/2008/layout/LinedList"/>
    <dgm:cxn modelId="{AA5DA7AB-999B-445C-B97D-8AF24267F142}" srcId="{2CA27391-191C-4CC6-9476-8F4983702477}" destId="{47197CCB-CACF-4047-AE30-7D332C0925F2}" srcOrd="2" destOrd="0" parTransId="{7A42BA47-5A68-43C4-9568-5D2C3BE23003}" sibTransId="{64C653A5-8C63-43AE-8722-149C95100328}"/>
    <dgm:cxn modelId="{DC19F1EC-EA22-4BD9-B2D8-EC893D8C23A6}" srcId="{2CA27391-191C-4CC6-9476-8F4983702477}" destId="{99E3245E-2276-48C1-9438-97012B932DC4}" srcOrd="3" destOrd="0" parTransId="{4FD0312D-D3A7-4BB0-9440-35EC06E7F4FE}" sibTransId="{AEDF4E88-32D9-4E2D-9061-C9FC3CAF00D6}"/>
    <dgm:cxn modelId="{318116D3-5804-5546-89A3-F5C64279B7DF}" type="presParOf" srcId="{8D8B1212-1E3B-2C4E-8881-238E9928D952}" destId="{453C16AD-D78B-934A-98DD-948EC0AFBDA6}" srcOrd="0" destOrd="0" presId="urn:microsoft.com/office/officeart/2008/layout/LinedList"/>
    <dgm:cxn modelId="{8D7C2105-67C4-9B47-ADE6-BA4488506CFE}" type="presParOf" srcId="{8D8B1212-1E3B-2C4E-8881-238E9928D952}" destId="{EB148293-3E72-3B42-A677-EC3C3FF3BFFB}" srcOrd="1" destOrd="0" presId="urn:microsoft.com/office/officeart/2008/layout/LinedList"/>
    <dgm:cxn modelId="{3B0776A7-FDEF-7D46-84D2-3CB8F6EB35E5}" type="presParOf" srcId="{EB148293-3E72-3B42-A677-EC3C3FF3BFFB}" destId="{04C66398-0D85-7945-BA7C-D577F40D9C8B}" srcOrd="0" destOrd="0" presId="urn:microsoft.com/office/officeart/2008/layout/LinedList"/>
    <dgm:cxn modelId="{31881B7F-D78E-4446-B017-A4458A1B1528}" type="presParOf" srcId="{EB148293-3E72-3B42-A677-EC3C3FF3BFFB}" destId="{B6D78CDC-1F5A-3C4B-8F8A-10F2EC10425B}" srcOrd="1" destOrd="0" presId="urn:microsoft.com/office/officeart/2008/layout/LinedList"/>
    <dgm:cxn modelId="{56354CB4-30A0-794A-9963-20660669EBF9}" type="presParOf" srcId="{8D8B1212-1E3B-2C4E-8881-238E9928D952}" destId="{45C838FA-4F03-BF4F-A889-1E2556368D4C}" srcOrd="2" destOrd="0" presId="urn:microsoft.com/office/officeart/2008/layout/LinedList"/>
    <dgm:cxn modelId="{54D91B26-10A6-A245-8EA8-FA6A303F7C84}" type="presParOf" srcId="{8D8B1212-1E3B-2C4E-8881-238E9928D952}" destId="{F5D90A79-B9B3-0949-A38A-DF372FA6DEB7}" srcOrd="3" destOrd="0" presId="urn:microsoft.com/office/officeart/2008/layout/LinedList"/>
    <dgm:cxn modelId="{E24E2627-1A3D-FC43-A5FD-628AD67A6F8C}" type="presParOf" srcId="{F5D90A79-B9B3-0949-A38A-DF372FA6DEB7}" destId="{C3CE3960-AB37-FD45-8EB1-5D43012ED7EB}" srcOrd="0" destOrd="0" presId="urn:microsoft.com/office/officeart/2008/layout/LinedList"/>
    <dgm:cxn modelId="{135288D1-3D03-CE4B-9343-510159D4464A}" type="presParOf" srcId="{F5D90A79-B9B3-0949-A38A-DF372FA6DEB7}" destId="{0EE5A633-B9A2-0143-9993-79B86EFEED62}" srcOrd="1" destOrd="0" presId="urn:microsoft.com/office/officeart/2008/layout/LinedList"/>
    <dgm:cxn modelId="{9E155472-09F7-2248-8791-2CEE10320BF3}" type="presParOf" srcId="{8D8B1212-1E3B-2C4E-8881-238E9928D952}" destId="{63208F4E-4D51-D748-ACF1-FA03CC9960D1}" srcOrd="4" destOrd="0" presId="urn:microsoft.com/office/officeart/2008/layout/LinedList"/>
    <dgm:cxn modelId="{C23803D2-5515-0F43-B65F-C22A8FA5F62C}" type="presParOf" srcId="{8D8B1212-1E3B-2C4E-8881-238E9928D952}" destId="{AFA1BE32-642E-D54D-8EB5-371D3C8CED2D}" srcOrd="5" destOrd="0" presId="urn:microsoft.com/office/officeart/2008/layout/LinedList"/>
    <dgm:cxn modelId="{FA36ED36-7941-054C-BC2C-351FD484BC83}" type="presParOf" srcId="{AFA1BE32-642E-D54D-8EB5-371D3C8CED2D}" destId="{56BB917F-E835-A14E-86B5-AF70FD55606F}" srcOrd="0" destOrd="0" presId="urn:microsoft.com/office/officeart/2008/layout/LinedList"/>
    <dgm:cxn modelId="{8C408BFD-A295-B547-8D3A-6D099803D08A}" type="presParOf" srcId="{AFA1BE32-642E-D54D-8EB5-371D3C8CED2D}" destId="{ED026F4A-7B30-B24B-B7E6-D07501A1F6B8}" srcOrd="1" destOrd="0" presId="urn:microsoft.com/office/officeart/2008/layout/LinedList"/>
    <dgm:cxn modelId="{6F64B00C-B34D-B94F-BF40-78C46C205CE3}" type="presParOf" srcId="{8D8B1212-1E3B-2C4E-8881-238E9928D952}" destId="{4F58C8CE-2B25-AF4F-8BF6-2C12C2A93E86}" srcOrd="6" destOrd="0" presId="urn:microsoft.com/office/officeart/2008/layout/LinedList"/>
    <dgm:cxn modelId="{B89B41CF-E13D-8D42-9168-955F6D6031E7}" type="presParOf" srcId="{8D8B1212-1E3B-2C4E-8881-238E9928D952}" destId="{8986C346-06BA-7949-B06D-FAC2CC5E7E73}" srcOrd="7" destOrd="0" presId="urn:microsoft.com/office/officeart/2008/layout/LinedList"/>
    <dgm:cxn modelId="{8FEB8879-980D-C941-9F3E-ECF39BB6AD74}" type="presParOf" srcId="{8986C346-06BA-7949-B06D-FAC2CC5E7E73}" destId="{EA565592-A2BC-894F-AB55-E0F2FCF0525A}" srcOrd="0" destOrd="0" presId="urn:microsoft.com/office/officeart/2008/layout/LinedList"/>
    <dgm:cxn modelId="{BC44BA54-210D-3448-AEA8-3B2FBDDFC328}" type="presParOf" srcId="{8986C346-06BA-7949-B06D-FAC2CC5E7E73}" destId="{CD50EA99-B2A0-454F-BBBB-4E32A948AA6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6DF61-93D3-E14A-BAD2-72B963D3362E}">
      <dsp:nvSpPr>
        <dsp:cNvPr id="0" name=""/>
        <dsp:cNvSpPr/>
      </dsp:nvSpPr>
      <dsp:spPr>
        <a:xfrm rot="16200000">
          <a:off x="555885" y="1390427"/>
          <a:ext cx="366435" cy="883496"/>
        </a:xfrm>
        <a:prstGeom prst="round2SameRect">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2002</a:t>
          </a:r>
        </a:p>
      </dsp:txBody>
      <dsp:txXfrm rot="5400000">
        <a:off x="315243" y="1666845"/>
        <a:ext cx="865608" cy="330659"/>
      </dsp:txXfrm>
    </dsp:sp>
    <dsp:sp modelId="{CADC0923-1DB4-5D45-BE8F-A0D6ADB55CD6}">
      <dsp:nvSpPr>
        <dsp:cNvPr id="0" name=""/>
        <dsp:cNvSpPr/>
      </dsp:nvSpPr>
      <dsp:spPr>
        <a:xfrm>
          <a:off x="2856" y="0"/>
          <a:ext cx="1472494" cy="128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Manufacturing began - wing-box component</a:t>
          </a:r>
        </a:p>
      </dsp:txBody>
      <dsp:txXfrm>
        <a:off x="2856" y="0"/>
        <a:ext cx="1472494" cy="1282522"/>
      </dsp:txXfrm>
    </dsp:sp>
    <dsp:sp modelId="{434616EC-01D8-4A4A-97B0-DAF729049E7D}">
      <dsp:nvSpPr>
        <dsp:cNvPr id="0" name=""/>
        <dsp:cNvSpPr/>
      </dsp:nvSpPr>
      <dsp:spPr>
        <a:xfrm>
          <a:off x="739103" y="1355809"/>
          <a:ext cx="0" cy="293148"/>
        </a:xfrm>
        <a:prstGeom prst="line">
          <a:avLst/>
        </a:prstGeom>
        <a:noFill/>
        <a:ln w="6350" cap="flat" cmpd="sng" algn="ctr">
          <a:solidFill>
            <a:schemeClr val="accent1">
              <a:shade val="90000"/>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F6004C0-0BB6-1C45-AEC3-C47550483649}">
      <dsp:nvSpPr>
        <dsp:cNvPr id="0" name=""/>
        <dsp:cNvSpPr/>
      </dsp:nvSpPr>
      <dsp:spPr>
        <a:xfrm>
          <a:off x="702459" y="1282522"/>
          <a:ext cx="73287" cy="73287"/>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E5F0B0-38B8-7347-84C8-239C466BEB6D}">
      <dsp:nvSpPr>
        <dsp:cNvPr id="0" name=""/>
        <dsp:cNvSpPr/>
      </dsp:nvSpPr>
      <dsp:spPr>
        <a:xfrm>
          <a:off x="1180851" y="1648957"/>
          <a:ext cx="883496" cy="366435"/>
        </a:xfrm>
        <a:prstGeom prst="rect">
          <a:avLst/>
        </a:prstGeom>
        <a:solidFill>
          <a:schemeClr val="accent1">
            <a:shade val="80000"/>
            <a:hueOff val="236519"/>
            <a:satOff val="-13281"/>
            <a:lumOff val="11454"/>
            <a:alphaOff val="0"/>
          </a:schemeClr>
        </a:solidFill>
        <a:ln w="12700" cap="flat" cmpd="sng" algn="ctr">
          <a:solidFill>
            <a:schemeClr val="accent1">
              <a:shade val="80000"/>
              <a:hueOff val="236519"/>
              <a:satOff val="-13281"/>
              <a:lumOff val="114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2003</a:t>
          </a:r>
        </a:p>
      </dsp:txBody>
      <dsp:txXfrm>
        <a:off x="1180851" y="1648957"/>
        <a:ext cx="883496" cy="366435"/>
      </dsp:txXfrm>
    </dsp:sp>
    <dsp:sp modelId="{25E6D3CD-9843-454B-AE43-AF393BD51F99}">
      <dsp:nvSpPr>
        <dsp:cNvPr id="0" name=""/>
        <dsp:cNvSpPr/>
      </dsp:nvSpPr>
      <dsp:spPr>
        <a:xfrm>
          <a:off x="886352" y="2381828"/>
          <a:ext cx="1472494" cy="128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t>Subassembly</a:t>
          </a:r>
        </a:p>
      </dsp:txBody>
      <dsp:txXfrm>
        <a:off x="886352" y="2381828"/>
        <a:ext cx="1472494" cy="1282522"/>
      </dsp:txXfrm>
    </dsp:sp>
    <dsp:sp modelId="{05371788-37D8-4F4D-80EF-6F45A67C5032}">
      <dsp:nvSpPr>
        <dsp:cNvPr id="0" name=""/>
        <dsp:cNvSpPr/>
      </dsp:nvSpPr>
      <dsp:spPr>
        <a:xfrm>
          <a:off x="1622600" y="2015393"/>
          <a:ext cx="0" cy="293148"/>
        </a:xfrm>
        <a:prstGeom prst="line">
          <a:avLst/>
        </a:prstGeom>
        <a:noFill/>
        <a:ln w="6350" cap="flat" cmpd="sng" algn="ctr">
          <a:solidFill>
            <a:schemeClr val="accent1">
              <a:shade val="90000"/>
              <a:hueOff val="177362"/>
              <a:satOff val="-9808"/>
              <a:lumOff val="8048"/>
              <a:alphaOff val="0"/>
            </a:schemeClr>
          </a:solidFill>
          <a:prstDash val="dash"/>
          <a:miter lim="800000"/>
        </a:ln>
        <a:effectLst/>
      </dsp:spPr>
      <dsp:style>
        <a:lnRef idx="1">
          <a:scrgbClr r="0" g="0" b="0"/>
        </a:lnRef>
        <a:fillRef idx="0">
          <a:scrgbClr r="0" g="0" b="0"/>
        </a:fillRef>
        <a:effectRef idx="0">
          <a:scrgbClr r="0" g="0" b="0"/>
        </a:effectRef>
        <a:fontRef idx="minor"/>
      </dsp:style>
    </dsp:sp>
    <dsp:sp modelId="{63B26ECE-6405-DB4E-B1EB-FB186E37D006}">
      <dsp:nvSpPr>
        <dsp:cNvPr id="0" name=""/>
        <dsp:cNvSpPr/>
      </dsp:nvSpPr>
      <dsp:spPr>
        <a:xfrm>
          <a:off x="1585956" y="2308541"/>
          <a:ext cx="73287" cy="73287"/>
        </a:xfrm>
        <a:prstGeom prst="ellipse">
          <a:avLst/>
        </a:prstGeom>
        <a:solidFill>
          <a:schemeClr val="accent1">
            <a:shade val="80000"/>
            <a:hueOff val="236519"/>
            <a:satOff val="-13281"/>
            <a:lumOff val="114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126B8E-E0B0-E24E-BA29-75AA37E2E953}">
      <dsp:nvSpPr>
        <dsp:cNvPr id="0" name=""/>
        <dsp:cNvSpPr/>
      </dsp:nvSpPr>
      <dsp:spPr>
        <a:xfrm>
          <a:off x="2064348" y="1648957"/>
          <a:ext cx="883496" cy="366435"/>
        </a:xfrm>
        <a:prstGeom prst="rect">
          <a:avLst/>
        </a:prstGeom>
        <a:solidFill>
          <a:schemeClr val="accent1">
            <a:shade val="80000"/>
            <a:hueOff val="473038"/>
            <a:satOff val="-26563"/>
            <a:lumOff val="22907"/>
            <a:alphaOff val="0"/>
          </a:schemeClr>
        </a:solidFill>
        <a:ln w="12700" cap="flat" cmpd="sng" algn="ctr">
          <a:solidFill>
            <a:schemeClr val="accent1">
              <a:shade val="80000"/>
              <a:hueOff val="473038"/>
              <a:satOff val="-26563"/>
              <a:lumOff val="229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2004</a:t>
          </a:r>
        </a:p>
      </dsp:txBody>
      <dsp:txXfrm>
        <a:off x="2064348" y="1648957"/>
        <a:ext cx="883496" cy="366435"/>
      </dsp:txXfrm>
    </dsp:sp>
    <dsp:sp modelId="{E872D58A-014E-7A40-AB31-A32297A95C58}">
      <dsp:nvSpPr>
        <dsp:cNvPr id="0" name=""/>
        <dsp:cNvSpPr/>
      </dsp:nvSpPr>
      <dsp:spPr>
        <a:xfrm>
          <a:off x="1769849" y="0"/>
          <a:ext cx="1472494" cy="128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Final assembly</a:t>
          </a:r>
        </a:p>
      </dsp:txBody>
      <dsp:txXfrm>
        <a:off x="1769849" y="0"/>
        <a:ext cx="1472494" cy="1282522"/>
      </dsp:txXfrm>
    </dsp:sp>
    <dsp:sp modelId="{F6CB3097-20ED-C245-9618-2B5090FD67DB}">
      <dsp:nvSpPr>
        <dsp:cNvPr id="0" name=""/>
        <dsp:cNvSpPr/>
      </dsp:nvSpPr>
      <dsp:spPr>
        <a:xfrm>
          <a:off x="2506097" y="1355809"/>
          <a:ext cx="0" cy="293148"/>
        </a:xfrm>
        <a:prstGeom prst="line">
          <a:avLst/>
        </a:prstGeom>
        <a:noFill/>
        <a:ln w="6350" cap="flat" cmpd="sng" algn="ctr">
          <a:solidFill>
            <a:schemeClr val="accent1">
              <a:shade val="90000"/>
              <a:hueOff val="354724"/>
              <a:satOff val="-19615"/>
              <a:lumOff val="16096"/>
              <a:alphaOff val="0"/>
            </a:schemeClr>
          </a:solidFill>
          <a:prstDash val="dash"/>
          <a:miter lim="800000"/>
        </a:ln>
        <a:effectLst/>
      </dsp:spPr>
      <dsp:style>
        <a:lnRef idx="1">
          <a:scrgbClr r="0" g="0" b="0"/>
        </a:lnRef>
        <a:fillRef idx="0">
          <a:scrgbClr r="0" g="0" b="0"/>
        </a:fillRef>
        <a:effectRef idx="0">
          <a:scrgbClr r="0" g="0" b="0"/>
        </a:effectRef>
        <a:fontRef idx="minor"/>
      </dsp:style>
    </dsp:sp>
    <dsp:sp modelId="{35D4FDF3-C479-264F-BBFB-08419424C4EB}">
      <dsp:nvSpPr>
        <dsp:cNvPr id="0" name=""/>
        <dsp:cNvSpPr/>
      </dsp:nvSpPr>
      <dsp:spPr>
        <a:xfrm>
          <a:off x="2469453" y="1282522"/>
          <a:ext cx="73287" cy="73287"/>
        </a:xfrm>
        <a:prstGeom prst="ellipse">
          <a:avLst/>
        </a:prstGeom>
        <a:solidFill>
          <a:schemeClr val="accent1">
            <a:shade val="80000"/>
            <a:hueOff val="473038"/>
            <a:satOff val="-26563"/>
            <a:lumOff val="229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39B79E-C453-FA41-93AD-1B5E824F9D48}">
      <dsp:nvSpPr>
        <dsp:cNvPr id="0" name=""/>
        <dsp:cNvSpPr/>
      </dsp:nvSpPr>
      <dsp:spPr>
        <a:xfrm rot="5400000">
          <a:off x="3561285" y="739866"/>
          <a:ext cx="366435" cy="2176600"/>
        </a:xfrm>
        <a:prstGeom prst="round2SameRect">
          <a:avLst/>
        </a:prstGeom>
        <a:solidFill>
          <a:schemeClr val="accent1">
            <a:shade val="80000"/>
            <a:hueOff val="709557"/>
            <a:satOff val="-39844"/>
            <a:lumOff val="34361"/>
            <a:alphaOff val="0"/>
          </a:schemeClr>
        </a:solidFill>
        <a:ln w="12700" cap="flat" cmpd="sng" algn="ctr">
          <a:solidFill>
            <a:schemeClr val="accent1">
              <a:shade val="80000"/>
              <a:hueOff val="709557"/>
              <a:satOff val="-39844"/>
              <a:lumOff val="343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2005</a:t>
          </a:r>
        </a:p>
      </dsp:txBody>
      <dsp:txXfrm rot="-5400000">
        <a:off x="2656203" y="1662836"/>
        <a:ext cx="2158712" cy="330659"/>
      </dsp:txXfrm>
    </dsp:sp>
    <dsp:sp modelId="{0FACC49B-04A7-5B48-B9BD-95E26816D689}">
      <dsp:nvSpPr>
        <dsp:cNvPr id="0" name=""/>
        <dsp:cNvSpPr/>
      </dsp:nvSpPr>
      <dsp:spPr>
        <a:xfrm>
          <a:off x="3005399" y="2381828"/>
          <a:ext cx="1472494" cy="128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t>Prototype unveiled</a:t>
          </a:r>
        </a:p>
      </dsp:txBody>
      <dsp:txXfrm>
        <a:off x="3005399" y="2381828"/>
        <a:ext cx="1472494" cy="1282522"/>
      </dsp:txXfrm>
    </dsp:sp>
    <dsp:sp modelId="{4648E41F-2F1B-1548-B986-A4F2F8A9611E}">
      <dsp:nvSpPr>
        <dsp:cNvPr id="0" name=""/>
        <dsp:cNvSpPr/>
      </dsp:nvSpPr>
      <dsp:spPr>
        <a:xfrm>
          <a:off x="3741646" y="2015393"/>
          <a:ext cx="0" cy="293148"/>
        </a:xfrm>
        <a:prstGeom prst="line">
          <a:avLst/>
        </a:prstGeom>
        <a:noFill/>
        <a:ln w="6350" cap="flat" cmpd="sng" algn="ctr">
          <a:solidFill>
            <a:schemeClr val="accent1">
              <a:shade val="90000"/>
              <a:hueOff val="532086"/>
              <a:satOff val="-29423"/>
              <a:lumOff val="24145"/>
              <a:alphaOff val="0"/>
            </a:schemeClr>
          </a:solidFill>
          <a:prstDash val="dash"/>
          <a:miter lim="800000"/>
        </a:ln>
        <a:effectLst/>
      </dsp:spPr>
      <dsp:style>
        <a:lnRef idx="1">
          <a:scrgbClr r="0" g="0" b="0"/>
        </a:lnRef>
        <a:fillRef idx="0">
          <a:scrgbClr r="0" g="0" b="0"/>
        </a:fillRef>
        <a:effectRef idx="0">
          <a:scrgbClr r="0" g="0" b="0"/>
        </a:effectRef>
        <a:fontRef idx="minor"/>
      </dsp:style>
    </dsp:sp>
    <dsp:sp modelId="{52037190-392A-FC4E-86FE-2914506D8601}">
      <dsp:nvSpPr>
        <dsp:cNvPr id="0" name=""/>
        <dsp:cNvSpPr/>
      </dsp:nvSpPr>
      <dsp:spPr>
        <a:xfrm>
          <a:off x="3705003" y="2308541"/>
          <a:ext cx="73287" cy="73287"/>
        </a:xfrm>
        <a:prstGeom prst="ellipse">
          <a:avLst/>
        </a:prstGeom>
        <a:solidFill>
          <a:schemeClr val="accent1">
            <a:shade val="80000"/>
            <a:hueOff val="709557"/>
            <a:satOff val="-39844"/>
            <a:lumOff val="34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79A43-320F-4CBC-B9A6-3B8C3AF6C48E}">
      <dsp:nvSpPr>
        <dsp:cNvPr id="0" name=""/>
        <dsp:cNvSpPr/>
      </dsp:nvSpPr>
      <dsp:spPr>
        <a:xfrm>
          <a:off x="0" y="1805"/>
          <a:ext cx="5092194" cy="91531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171D41-7B03-4F83-B824-899BE5EA6B0E}">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6ADB2-5C89-40A8-9390-671146F557D2}">
      <dsp:nvSpPr>
        <dsp:cNvPr id="0" name=""/>
        <dsp:cNvSpPr/>
      </dsp:nvSpPr>
      <dsp:spPr>
        <a:xfrm>
          <a:off x="1057183" y="1805"/>
          <a:ext cx="403501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a:latin typeface="Rockwell" panose="02060603020205020403" pitchFamily="18" charset="77"/>
            </a:rPr>
            <a:t>A spacious cabin - first-class suites, business class seats, and economy class seats.</a:t>
          </a:r>
        </a:p>
      </dsp:txBody>
      <dsp:txXfrm>
        <a:off x="1057183" y="1805"/>
        <a:ext cx="4035010" cy="915310"/>
      </dsp:txXfrm>
    </dsp:sp>
    <dsp:sp modelId="{607827B0-013F-46CE-8715-3F3F8145E77C}">
      <dsp:nvSpPr>
        <dsp:cNvPr id="0" name=""/>
        <dsp:cNvSpPr/>
      </dsp:nvSpPr>
      <dsp:spPr>
        <a:xfrm>
          <a:off x="0" y="1145944"/>
          <a:ext cx="5092194" cy="91531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32AD0-E0EE-484C-A4C9-22010A73EF8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0C5CFD-F956-42EA-87EA-428B1517728A}">
      <dsp:nvSpPr>
        <dsp:cNvPr id="0" name=""/>
        <dsp:cNvSpPr/>
      </dsp:nvSpPr>
      <dsp:spPr>
        <a:xfrm>
          <a:off x="1057183" y="1145944"/>
          <a:ext cx="403501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a:latin typeface="Rockwell" panose="02060603020205020403" pitchFamily="18" charset="77"/>
            </a:rPr>
            <a:t>On-board bars, lounges, and showers.</a:t>
          </a:r>
        </a:p>
      </dsp:txBody>
      <dsp:txXfrm>
        <a:off x="1057183" y="1145944"/>
        <a:ext cx="4035010" cy="915310"/>
      </dsp:txXfrm>
    </dsp:sp>
    <dsp:sp modelId="{3C604DBA-DC65-4FB3-A178-E35149B07732}">
      <dsp:nvSpPr>
        <dsp:cNvPr id="0" name=""/>
        <dsp:cNvSpPr/>
      </dsp:nvSpPr>
      <dsp:spPr>
        <a:xfrm>
          <a:off x="0" y="2290082"/>
          <a:ext cx="5092194" cy="91531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8A7445-EC32-4422-82C6-8893C4BB055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A47198-0333-4C65-B8F7-80AAEC590AEF}">
      <dsp:nvSpPr>
        <dsp:cNvPr id="0" name=""/>
        <dsp:cNvSpPr/>
      </dsp:nvSpPr>
      <dsp:spPr>
        <a:xfrm>
          <a:off x="1057183" y="2290082"/>
          <a:ext cx="403501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a:latin typeface="Rockwell" panose="02060603020205020403" pitchFamily="18" charset="77"/>
            </a:rPr>
            <a:t>Advanced noise-reduction technology.</a:t>
          </a:r>
        </a:p>
      </dsp:txBody>
      <dsp:txXfrm>
        <a:off x="1057183" y="2290082"/>
        <a:ext cx="4035010" cy="915310"/>
      </dsp:txXfrm>
    </dsp:sp>
    <dsp:sp modelId="{D9DAA501-3A37-456D-B3AB-078D0A2AD7E1}">
      <dsp:nvSpPr>
        <dsp:cNvPr id="0" name=""/>
        <dsp:cNvSpPr/>
      </dsp:nvSpPr>
      <dsp:spPr>
        <a:xfrm>
          <a:off x="0" y="3434221"/>
          <a:ext cx="5092194" cy="91531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74CE76-03AD-4D4E-A03E-8A28256686F7}">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5276A3-3F85-4280-AAB8-137C3FE7FEAA}">
      <dsp:nvSpPr>
        <dsp:cNvPr id="0" name=""/>
        <dsp:cNvSpPr/>
      </dsp:nvSpPr>
      <dsp:spPr>
        <a:xfrm>
          <a:off x="1057183" y="3434221"/>
          <a:ext cx="403501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a:latin typeface="Rockwell" panose="02060603020205020403" pitchFamily="18" charset="77"/>
            </a:rPr>
            <a:t>A fuel-efficient design that allows airlines to save money on operating costs.</a:t>
          </a:r>
        </a:p>
      </dsp:txBody>
      <dsp:txXfrm>
        <a:off x="1057183" y="3434221"/>
        <a:ext cx="4035010" cy="915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0849A-87AA-E14B-B307-94F776D13A85}">
      <dsp:nvSpPr>
        <dsp:cNvPr id="0" name=""/>
        <dsp:cNvSpPr/>
      </dsp:nvSpPr>
      <dsp:spPr>
        <a:xfrm>
          <a:off x="202" y="136361"/>
          <a:ext cx="2447649" cy="2937179"/>
        </a:xfrm>
        <a:prstGeom prst="rect">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773" tIns="0" rIns="241773" bIns="330200" numCol="1" spcCol="1270" anchor="t" anchorCtr="0">
          <a:noAutofit/>
        </a:bodyPr>
        <a:lstStyle/>
        <a:p>
          <a:pPr marL="0" lvl="0" indent="0" algn="l" defTabSz="622300">
            <a:lnSpc>
              <a:spcPct val="90000"/>
            </a:lnSpc>
            <a:spcBef>
              <a:spcPct val="0"/>
            </a:spcBef>
            <a:spcAft>
              <a:spcPct val="35000"/>
            </a:spcAft>
            <a:buNone/>
          </a:pPr>
          <a:r>
            <a:rPr lang="en-US" sz="1400" kern="1200">
              <a:latin typeface="Rockwell" panose="02060603020205020403" pitchFamily="18" charset="77"/>
            </a:rPr>
            <a:t>Seating capacity - allowing airlines to reduce per-passenger costs and offer lower fares, attracting travelers who prefer non-stop flights.</a:t>
          </a:r>
        </a:p>
      </dsp:txBody>
      <dsp:txXfrm>
        <a:off x="202" y="1311233"/>
        <a:ext cx="2447649" cy="1762307"/>
      </dsp:txXfrm>
    </dsp:sp>
    <dsp:sp modelId="{0EA769CF-AAD2-B441-9D8E-932F35097B4F}">
      <dsp:nvSpPr>
        <dsp:cNvPr id="0" name=""/>
        <dsp:cNvSpPr/>
      </dsp:nvSpPr>
      <dsp:spPr>
        <a:xfrm>
          <a:off x="202" y="136361"/>
          <a:ext cx="2447649" cy="117487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773" tIns="165100" rIns="241773" bIns="165100" numCol="1" spcCol="1270" anchor="ctr" anchorCtr="0">
          <a:noAutofit/>
        </a:bodyPr>
        <a:lstStyle/>
        <a:p>
          <a:pPr marL="0" lvl="0" indent="0" algn="l" defTabSz="2667000">
            <a:lnSpc>
              <a:spcPct val="90000"/>
            </a:lnSpc>
            <a:spcBef>
              <a:spcPct val="0"/>
            </a:spcBef>
            <a:spcAft>
              <a:spcPct val="35000"/>
            </a:spcAft>
            <a:buNone/>
          </a:pPr>
          <a:r>
            <a:rPr lang="en-US" sz="6000" kern="1200"/>
            <a:t>01</a:t>
          </a:r>
        </a:p>
      </dsp:txBody>
      <dsp:txXfrm>
        <a:off x="202" y="136361"/>
        <a:ext cx="2447649" cy="1174871"/>
      </dsp:txXfrm>
    </dsp:sp>
    <dsp:sp modelId="{CED9B861-7A9D-574F-8316-BDEAF07FC935}">
      <dsp:nvSpPr>
        <dsp:cNvPr id="0" name=""/>
        <dsp:cNvSpPr/>
      </dsp:nvSpPr>
      <dsp:spPr>
        <a:xfrm>
          <a:off x="2643664" y="136361"/>
          <a:ext cx="2447649" cy="2937179"/>
        </a:xfrm>
        <a:prstGeom prst="rect">
          <a:avLst/>
        </a:prstGeom>
        <a:solidFill>
          <a:schemeClr val="accent1">
            <a:shade val="80000"/>
            <a:hueOff val="236519"/>
            <a:satOff val="-13281"/>
            <a:lumOff val="11454"/>
            <a:alphaOff val="0"/>
          </a:schemeClr>
        </a:solidFill>
        <a:ln w="12700" cap="flat" cmpd="sng" algn="ctr">
          <a:solidFill>
            <a:schemeClr val="accent1">
              <a:shade val="80000"/>
              <a:hueOff val="236519"/>
              <a:satOff val="-13281"/>
              <a:lumOff val="114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773" tIns="0" rIns="241773" bIns="330200" numCol="1" spcCol="1270" anchor="t" anchorCtr="0">
          <a:noAutofit/>
        </a:bodyPr>
        <a:lstStyle/>
        <a:p>
          <a:pPr marL="0" lvl="0" indent="0" algn="l" defTabSz="622300">
            <a:lnSpc>
              <a:spcPct val="90000"/>
            </a:lnSpc>
            <a:spcBef>
              <a:spcPct val="0"/>
            </a:spcBef>
            <a:spcAft>
              <a:spcPct val="35000"/>
            </a:spcAft>
            <a:buNone/>
          </a:pPr>
          <a:r>
            <a:rPr lang="en-US" sz="1400" kern="1200">
              <a:latin typeface="Rockwell" panose="02060603020205020403" pitchFamily="18" charset="77"/>
            </a:rPr>
            <a:t>Increased retail and restaurant revenue</a:t>
          </a:r>
        </a:p>
      </dsp:txBody>
      <dsp:txXfrm>
        <a:off x="2643664" y="1311233"/>
        <a:ext cx="2447649" cy="1762307"/>
      </dsp:txXfrm>
    </dsp:sp>
    <dsp:sp modelId="{2EC5AC5F-5B2D-504A-ADD0-C05ECC032F08}">
      <dsp:nvSpPr>
        <dsp:cNvPr id="0" name=""/>
        <dsp:cNvSpPr/>
      </dsp:nvSpPr>
      <dsp:spPr>
        <a:xfrm>
          <a:off x="2643664" y="136361"/>
          <a:ext cx="2447649" cy="117487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773" tIns="165100" rIns="241773" bIns="165100" numCol="1" spcCol="1270" anchor="ctr" anchorCtr="0">
          <a:noAutofit/>
        </a:bodyPr>
        <a:lstStyle/>
        <a:p>
          <a:pPr marL="0" lvl="0" indent="0" algn="l" defTabSz="2667000">
            <a:lnSpc>
              <a:spcPct val="90000"/>
            </a:lnSpc>
            <a:spcBef>
              <a:spcPct val="0"/>
            </a:spcBef>
            <a:spcAft>
              <a:spcPct val="35000"/>
            </a:spcAft>
            <a:buNone/>
          </a:pPr>
          <a:r>
            <a:rPr lang="en-US" sz="6000" kern="1200"/>
            <a:t>02</a:t>
          </a:r>
        </a:p>
      </dsp:txBody>
      <dsp:txXfrm>
        <a:off x="2643664" y="136361"/>
        <a:ext cx="2447649" cy="1174871"/>
      </dsp:txXfrm>
    </dsp:sp>
    <dsp:sp modelId="{C4773663-76D2-4F40-8BB0-8D938FC293CE}">
      <dsp:nvSpPr>
        <dsp:cNvPr id="0" name=""/>
        <dsp:cNvSpPr/>
      </dsp:nvSpPr>
      <dsp:spPr>
        <a:xfrm>
          <a:off x="5287125" y="136361"/>
          <a:ext cx="2447649" cy="2937179"/>
        </a:xfrm>
        <a:prstGeom prst="rect">
          <a:avLst/>
        </a:prstGeom>
        <a:solidFill>
          <a:schemeClr val="accent1">
            <a:shade val="80000"/>
            <a:hueOff val="473038"/>
            <a:satOff val="-26563"/>
            <a:lumOff val="22907"/>
            <a:alphaOff val="0"/>
          </a:schemeClr>
        </a:solidFill>
        <a:ln w="12700" cap="flat" cmpd="sng" algn="ctr">
          <a:solidFill>
            <a:schemeClr val="accent1">
              <a:shade val="80000"/>
              <a:hueOff val="473038"/>
              <a:satOff val="-26563"/>
              <a:lumOff val="229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773" tIns="0" rIns="241773" bIns="330200" numCol="1" spcCol="1270" anchor="t" anchorCtr="0">
          <a:noAutofit/>
        </a:bodyPr>
        <a:lstStyle/>
        <a:p>
          <a:pPr marL="0" lvl="0" indent="0" algn="l" defTabSz="622300">
            <a:lnSpc>
              <a:spcPct val="90000"/>
            </a:lnSpc>
            <a:spcBef>
              <a:spcPct val="0"/>
            </a:spcBef>
            <a:spcAft>
              <a:spcPct val="35000"/>
            </a:spcAft>
            <a:buNone/>
          </a:pPr>
          <a:r>
            <a:rPr lang="en-US" sz="1400" kern="1200">
              <a:latin typeface="Rockwell" panose="02060603020205020403" pitchFamily="18" charset="77"/>
            </a:rPr>
            <a:t>Estimated operating margin - between 14% to 19%, highlighting its profitability and appeal to airlines seeking to improve their financial performance.</a:t>
          </a:r>
        </a:p>
      </dsp:txBody>
      <dsp:txXfrm>
        <a:off x="5287125" y="1311233"/>
        <a:ext cx="2447649" cy="1762307"/>
      </dsp:txXfrm>
    </dsp:sp>
    <dsp:sp modelId="{E0EA226F-4C5C-8940-AE7B-1DBD96889E51}">
      <dsp:nvSpPr>
        <dsp:cNvPr id="0" name=""/>
        <dsp:cNvSpPr/>
      </dsp:nvSpPr>
      <dsp:spPr>
        <a:xfrm>
          <a:off x="5287125" y="136361"/>
          <a:ext cx="2447649" cy="117487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773" tIns="165100" rIns="241773" bIns="165100" numCol="1" spcCol="1270" anchor="ctr" anchorCtr="0">
          <a:noAutofit/>
        </a:bodyPr>
        <a:lstStyle/>
        <a:p>
          <a:pPr marL="0" lvl="0" indent="0" algn="l" defTabSz="2667000">
            <a:lnSpc>
              <a:spcPct val="90000"/>
            </a:lnSpc>
            <a:spcBef>
              <a:spcPct val="0"/>
            </a:spcBef>
            <a:spcAft>
              <a:spcPct val="35000"/>
            </a:spcAft>
            <a:buNone/>
          </a:pPr>
          <a:r>
            <a:rPr lang="en-US" sz="6000" kern="1200"/>
            <a:t>03</a:t>
          </a:r>
        </a:p>
      </dsp:txBody>
      <dsp:txXfrm>
        <a:off x="5287125" y="136361"/>
        <a:ext cx="2447649" cy="1174871"/>
      </dsp:txXfrm>
    </dsp:sp>
    <dsp:sp modelId="{5FA14416-E6B0-AF43-B415-8E308E74CC86}">
      <dsp:nvSpPr>
        <dsp:cNvPr id="0" name=""/>
        <dsp:cNvSpPr/>
      </dsp:nvSpPr>
      <dsp:spPr>
        <a:xfrm>
          <a:off x="7930587" y="136361"/>
          <a:ext cx="2447649" cy="2937179"/>
        </a:xfrm>
        <a:prstGeom prst="rect">
          <a:avLst/>
        </a:prstGeom>
        <a:solidFill>
          <a:schemeClr val="accent1">
            <a:shade val="80000"/>
            <a:hueOff val="709557"/>
            <a:satOff val="-39844"/>
            <a:lumOff val="34361"/>
            <a:alphaOff val="0"/>
          </a:schemeClr>
        </a:solidFill>
        <a:ln w="12700" cap="flat" cmpd="sng" algn="ctr">
          <a:solidFill>
            <a:schemeClr val="accent1">
              <a:shade val="80000"/>
              <a:hueOff val="709557"/>
              <a:satOff val="-39844"/>
              <a:lumOff val="343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773" tIns="0" rIns="241773" bIns="330200" numCol="1" spcCol="1270" anchor="t" anchorCtr="0">
          <a:noAutofit/>
        </a:bodyPr>
        <a:lstStyle/>
        <a:p>
          <a:pPr marL="0" lvl="0" indent="0" algn="l" defTabSz="622300">
            <a:lnSpc>
              <a:spcPct val="90000"/>
            </a:lnSpc>
            <a:spcBef>
              <a:spcPct val="0"/>
            </a:spcBef>
            <a:spcAft>
              <a:spcPct val="35000"/>
            </a:spcAft>
            <a:buNone/>
          </a:pPr>
          <a:r>
            <a:rPr lang="en-US" sz="1400" kern="1200">
              <a:latin typeface="Rockwell" panose="02060603020205020403" pitchFamily="18" charset="77"/>
            </a:rPr>
            <a:t>Innovative design and passenger-focused features - one of the most popular jets among passengers and industry experts.</a:t>
          </a:r>
        </a:p>
      </dsp:txBody>
      <dsp:txXfrm>
        <a:off x="7930587" y="1311233"/>
        <a:ext cx="2447649" cy="1762307"/>
      </dsp:txXfrm>
    </dsp:sp>
    <dsp:sp modelId="{44869779-1A34-9B41-ACFE-56B064B7AA86}">
      <dsp:nvSpPr>
        <dsp:cNvPr id="0" name=""/>
        <dsp:cNvSpPr/>
      </dsp:nvSpPr>
      <dsp:spPr>
        <a:xfrm>
          <a:off x="7930587" y="136361"/>
          <a:ext cx="2447649" cy="117487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773" tIns="165100" rIns="241773" bIns="165100" numCol="1" spcCol="1270" anchor="ctr" anchorCtr="0">
          <a:noAutofit/>
        </a:bodyPr>
        <a:lstStyle/>
        <a:p>
          <a:pPr marL="0" lvl="0" indent="0" algn="l" defTabSz="2667000">
            <a:lnSpc>
              <a:spcPct val="90000"/>
            </a:lnSpc>
            <a:spcBef>
              <a:spcPct val="0"/>
            </a:spcBef>
            <a:spcAft>
              <a:spcPct val="35000"/>
            </a:spcAft>
            <a:buNone/>
          </a:pPr>
          <a:r>
            <a:rPr lang="en-US" sz="6000" kern="1200"/>
            <a:t>04</a:t>
          </a:r>
        </a:p>
      </dsp:txBody>
      <dsp:txXfrm>
        <a:off x="7930587" y="136361"/>
        <a:ext cx="2447649" cy="11748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90D69-5069-404B-9A80-D2D999E5F5A5}">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163E26-74ED-4624-97F1-20AB2E04C819}">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BE0D1-9039-4851-94E6-E9962D28045F}">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latin typeface="Rockwell" panose="02060603020205020403" pitchFamily="18" charset="77"/>
            </a:rPr>
            <a:t>Declining demand for very large aircrafts by 2010</a:t>
          </a:r>
        </a:p>
      </dsp:txBody>
      <dsp:txXfrm>
        <a:off x="1057183" y="1805"/>
        <a:ext cx="9458416" cy="915310"/>
      </dsp:txXfrm>
    </dsp:sp>
    <dsp:sp modelId="{42C0D1AC-83EB-40C4-8284-11008220A724}">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2C251-A097-4941-96E5-BBFA10E23C35}">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EFFC35-90D6-49A5-872B-8D41E364F80E}">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latin typeface="Rockwell" panose="02060603020205020403" pitchFamily="18" charset="77"/>
            </a:rPr>
            <a:t>Economic downturns affecting air traffic growth.</a:t>
          </a:r>
        </a:p>
      </dsp:txBody>
      <dsp:txXfrm>
        <a:off x="1057183" y="1145944"/>
        <a:ext cx="9458416" cy="915310"/>
      </dsp:txXfrm>
    </dsp:sp>
    <dsp:sp modelId="{006B8077-46A6-4449-A6FE-4C2B1B89E09C}">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A9D178-2C75-4318-9D02-9C9D229B44E6}">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080699-7928-4F31-ADA2-2198AA786D1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latin typeface="Rockwell" panose="02060603020205020403" pitchFamily="18" charset="77"/>
            </a:rPr>
            <a:t>Shift in airline strategies towards more direct flights.</a:t>
          </a:r>
        </a:p>
      </dsp:txBody>
      <dsp:txXfrm>
        <a:off x="1057183" y="2290082"/>
        <a:ext cx="9458416" cy="915310"/>
      </dsp:txXfrm>
    </dsp:sp>
    <dsp:sp modelId="{E914FAE7-66ED-4B51-A50C-57C61CB41BA2}">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412B3-1D03-4182-A35D-9A3DADBE7B1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BA74A4-AC96-43FD-9BB4-5F13A6E0FF91}">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latin typeface="Rockwell" panose="02060603020205020403" pitchFamily="18" charset="77"/>
            </a:rPr>
            <a:t>Emergence of low-cost carriers favoring smaller, more fuel-efficient aircraft.</a:t>
          </a:r>
        </a:p>
      </dsp:txBody>
      <dsp:txXfrm>
        <a:off x="1057183" y="3434221"/>
        <a:ext cx="9458416" cy="915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C16AD-D78B-934A-98DD-948EC0AFBDA6}">
      <dsp:nvSpPr>
        <dsp:cNvPr id="0" name=""/>
        <dsp:cNvSpPr/>
      </dsp:nvSpPr>
      <dsp:spPr>
        <a:xfrm>
          <a:off x="0" y="0"/>
          <a:ext cx="53244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C66398-0D85-7945-BA7C-D577F40D9C8B}">
      <dsp:nvSpPr>
        <dsp:cNvPr id="0" name=""/>
        <dsp:cNvSpPr/>
      </dsp:nvSpPr>
      <dsp:spPr>
        <a:xfrm>
          <a:off x="0" y="0"/>
          <a:ext cx="5324475" cy="979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a:t>Market Potential and organizations Strategic Considerations</a:t>
          </a:r>
          <a:endParaRPr lang="en-US" sz="2700" kern="1200"/>
        </a:p>
      </dsp:txBody>
      <dsp:txXfrm>
        <a:off x="0" y="0"/>
        <a:ext cx="5324475" cy="979884"/>
      </dsp:txXfrm>
    </dsp:sp>
    <dsp:sp modelId="{45C838FA-4F03-BF4F-A889-1E2556368D4C}">
      <dsp:nvSpPr>
        <dsp:cNvPr id="0" name=""/>
        <dsp:cNvSpPr/>
      </dsp:nvSpPr>
      <dsp:spPr>
        <a:xfrm>
          <a:off x="0" y="979884"/>
          <a:ext cx="53244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CE3960-AB37-FD45-8EB1-5D43012ED7EB}">
      <dsp:nvSpPr>
        <dsp:cNvPr id="0" name=""/>
        <dsp:cNvSpPr/>
      </dsp:nvSpPr>
      <dsp:spPr>
        <a:xfrm>
          <a:off x="0" y="979884"/>
          <a:ext cx="5324475" cy="979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b="1" kern="1200"/>
            <a:t>Market Shifts</a:t>
          </a:r>
          <a:r>
            <a:rPr lang="en-US" sz="2700" b="1" kern="1200">
              <a:latin typeface="Calibri Light" panose="020F0302020204030204"/>
            </a:rPr>
            <a:t> </a:t>
          </a:r>
          <a:endParaRPr lang="en-US" sz="2700" kern="1200"/>
        </a:p>
      </dsp:txBody>
      <dsp:txXfrm>
        <a:off x="0" y="979884"/>
        <a:ext cx="5324475" cy="979884"/>
      </dsp:txXfrm>
    </dsp:sp>
    <dsp:sp modelId="{63208F4E-4D51-D748-ACF1-FA03CC9960D1}">
      <dsp:nvSpPr>
        <dsp:cNvPr id="0" name=""/>
        <dsp:cNvSpPr/>
      </dsp:nvSpPr>
      <dsp:spPr>
        <a:xfrm>
          <a:off x="0" y="1959768"/>
          <a:ext cx="53244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BB917F-E835-A14E-86B5-AF70FD55606F}">
      <dsp:nvSpPr>
        <dsp:cNvPr id="0" name=""/>
        <dsp:cNvSpPr/>
      </dsp:nvSpPr>
      <dsp:spPr>
        <a:xfrm>
          <a:off x="0" y="1959768"/>
          <a:ext cx="5324475" cy="979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a:t>Competitive Response from Boeing</a:t>
          </a:r>
          <a:endParaRPr lang="en-US" sz="2700" kern="1200"/>
        </a:p>
      </dsp:txBody>
      <dsp:txXfrm>
        <a:off x="0" y="1959768"/>
        <a:ext cx="5324475" cy="979884"/>
      </dsp:txXfrm>
    </dsp:sp>
    <dsp:sp modelId="{4F58C8CE-2B25-AF4F-8BF6-2C12C2A93E86}">
      <dsp:nvSpPr>
        <dsp:cNvPr id="0" name=""/>
        <dsp:cNvSpPr/>
      </dsp:nvSpPr>
      <dsp:spPr>
        <a:xfrm>
          <a:off x="0" y="2939653"/>
          <a:ext cx="53244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565592-A2BC-894F-AB55-E0F2FCF0525A}">
      <dsp:nvSpPr>
        <dsp:cNvPr id="0" name=""/>
        <dsp:cNvSpPr/>
      </dsp:nvSpPr>
      <dsp:spPr>
        <a:xfrm>
          <a:off x="0" y="2939653"/>
          <a:ext cx="5324475" cy="979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a:t>Timing of entry</a:t>
          </a:r>
          <a:endParaRPr lang="en-US" sz="2700" kern="1200"/>
        </a:p>
      </dsp:txBody>
      <dsp:txXfrm>
        <a:off x="0" y="2939653"/>
        <a:ext cx="5324475" cy="979884"/>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075C7-8ACD-414A-8D0A-3C4AF4053FF3}" type="datetimeFigureOut">
              <a:rPr lang="en-US" smtClean="0"/>
              <a:t>8/6/2025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5838F-137F-864B-B635-24FCE07DFC72}" type="slidenum">
              <a:rPr lang="en-US" smtClean="0"/>
              <a:t>‹#›</a:t>
            </a:fld>
            <a:endParaRPr lang="en-US"/>
          </a:p>
        </p:txBody>
      </p:sp>
    </p:spTree>
    <p:extLst>
      <p:ext uri="{BB962C8B-B14F-4D97-AF65-F5344CB8AC3E}">
        <p14:creationId xmlns:p14="http://schemas.microsoft.com/office/powerpoint/2010/main" val="2131872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Jean Roeder, the head of the small group of designers, surprised the Airbus leadership team with a model of the A380 during a lunch meeting.</a:t>
            </a:r>
          </a:p>
          <a:p>
            <a:pPr marL="285750" indent="-285750">
              <a:buFont typeface="Arial"/>
              <a:buChar char="•"/>
            </a:pPr>
            <a:r>
              <a:rPr lang="en-US"/>
              <a:t>Airbus embarked on a secret project called the </a:t>
            </a:r>
            <a:r>
              <a:rPr lang="en-US" b="1"/>
              <a:t>Ultra-High-Capacity-Airliner (UHCA)</a:t>
            </a:r>
            <a:r>
              <a:rPr lang="en-US"/>
              <a:t>, even keeping it hidden from their CEO.</a:t>
            </a:r>
            <a:endParaRPr lang="en-US">
              <a:cs typeface="Calibri"/>
            </a:endParaRPr>
          </a:p>
          <a:p>
            <a:pPr marL="285750" indent="-285750">
              <a:buFont typeface="Arial"/>
              <a:buChar char="•"/>
            </a:pPr>
            <a:r>
              <a:rPr lang="en-US">
                <a:cs typeface="Calibri"/>
              </a:rPr>
              <a:t>CEO- BERNARD </a:t>
            </a:r>
          </a:p>
          <a:p>
            <a:pPr marL="285750" indent="-285750">
              <a:buFont typeface="Arial"/>
              <a:buChar char="•"/>
            </a:pPr>
            <a:r>
              <a:rPr lang="en-US"/>
              <a:t>The CEO was taken aback by its size but gave the green light for further development.</a:t>
            </a:r>
          </a:p>
          <a:p>
            <a:pPr marL="285750" indent="-285750">
              <a:buFont typeface="Arial"/>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2A45838F-137F-864B-B635-24FCE07DFC72}" type="slidenum">
              <a:rPr lang="en-US" smtClean="0"/>
              <a:t>8</a:t>
            </a:fld>
            <a:endParaRPr lang="en-US"/>
          </a:p>
        </p:txBody>
      </p:sp>
    </p:spTree>
    <p:extLst>
      <p:ext uri="{BB962C8B-B14F-4D97-AF65-F5344CB8AC3E}">
        <p14:creationId xmlns:p14="http://schemas.microsoft.com/office/powerpoint/2010/main" val="409563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Karthik</a:t>
            </a:r>
          </a:p>
          <a:p>
            <a:endParaRPr lang="en-US"/>
          </a:p>
        </p:txBody>
      </p:sp>
      <p:sp>
        <p:nvSpPr>
          <p:cNvPr id="4" name="Slide Number Placeholder 3"/>
          <p:cNvSpPr>
            <a:spLocks noGrp="1"/>
          </p:cNvSpPr>
          <p:nvPr>
            <p:ph type="sldNum" sz="quarter" idx="5"/>
          </p:nvPr>
        </p:nvSpPr>
        <p:spPr/>
        <p:txBody>
          <a:bodyPr/>
          <a:lstStyle/>
          <a:p>
            <a:fld id="{2A45838F-137F-864B-B635-24FCE07DFC72}" type="slidenum">
              <a:rPr lang="en-US" smtClean="0"/>
              <a:t>23</a:t>
            </a:fld>
            <a:endParaRPr lang="en-US"/>
          </a:p>
        </p:txBody>
      </p:sp>
    </p:spTree>
    <p:extLst>
      <p:ext uri="{BB962C8B-B14F-4D97-AF65-F5344CB8AC3E}">
        <p14:creationId xmlns:p14="http://schemas.microsoft.com/office/powerpoint/2010/main" val="4301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Jayadeep</a:t>
            </a:r>
          </a:p>
        </p:txBody>
      </p:sp>
      <p:sp>
        <p:nvSpPr>
          <p:cNvPr id="4" name="Slide Number Placeholder 3"/>
          <p:cNvSpPr>
            <a:spLocks noGrp="1"/>
          </p:cNvSpPr>
          <p:nvPr>
            <p:ph type="sldNum" sz="quarter" idx="5"/>
          </p:nvPr>
        </p:nvSpPr>
        <p:spPr/>
        <p:txBody>
          <a:bodyPr/>
          <a:lstStyle/>
          <a:p>
            <a:fld id="{2A45838F-137F-864B-B635-24FCE07DFC72}" type="slidenum">
              <a:rPr lang="en-US" smtClean="0"/>
              <a:t>24</a:t>
            </a:fld>
            <a:endParaRPr lang="en-US"/>
          </a:p>
        </p:txBody>
      </p:sp>
    </p:spTree>
    <p:extLst>
      <p:ext uri="{BB962C8B-B14F-4D97-AF65-F5344CB8AC3E}">
        <p14:creationId xmlns:p14="http://schemas.microsoft.com/office/powerpoint/2010/main" val="2785538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Jayadeep</a:t>
            </a:r>
          </a:p>
          <a:p>
            <a:r>
              <a:rPr lang="en-US"/>
              <a:t> Financial Considerations</a:t>
            </a:r>
          </a:p>
          <a:p>
            <a:r>
              <a:rPr lang="en-US"/>
              <a:t>   - High development costs and longer breakeven periods plagued large aircraft like the A380.</a:t>
            </a:r>
          </a:p>
          <a:p>
            <a:r>
              <a:rPr lang="en-US"/>
              <a:t>   - Despite some sales pickups, dwindling orders and shrinking backlogs led Airbus to slash A380 production.</a:t>
            </a:r>
          </a:p>
          <a:p>
            <a:endParaRPr lang="en-US"/>
          </a:p>
          <a:p>
            <a:r>
              <a:rPr lang="en-US"/>
              <a:t>6. Market Impact</a:t>
            </a:r>
          </a:p>
          <a:p>
            <a:r>
              <a:rPr lang="en-US"/>
              <a:t>   - Both the B747 and A380 experienced dropping demand over the years.</a:t>
            </a:r>
          </a:p>
          <a:p>
            <a:r>
              <a:rPr lang="en-US"/>
              <a:t>   - Declining orders and deliveries signaled a significant downturn in demand for very large aircraft.</a:t>
            </a:r>
          </a:p>
          <a:p>
            <a:endParaRPr lang="en-US"/>
          </a:p>
        </p:txBody>
      </p:sp>
      <p:sp>
        <p:nvSpPr>
          <p:cNvPr id="4" name="Slide Number Placeholder 3"/>
          <p:cNvSpPr>
            <a:spLocks noGrp="1"/>
          </p:cNvSpPr>
          <p:nvPr>
            <p:ph type="sldNum" sz="quarter" idx="5"/>
          </p:nvPr>
        </p:nvSpPr>
        <p:spPr/>
        <p:txBody>
          <a:bodyPr/>
          <a:lstStyle/>
          <a:p>
            <a:fld id="{2A45838F-137F-864B-B635-24FCE07DFC72}" type="slidenum">
              <a:rPr lang="en-US" smtClean="0"/>
              <a:t>27</a:t>
            </a:fld>
            <a:endParaRPr lang="en-US"/>
          </a:p>
        </p:txBody>
      </p:sp>
    </p:spTree>
    <p:extLst>
      <p:ext uri="{BB962C8B-B14F-4D97-AF65-F5344CB8AC3E}">
        <p14:creationId xmlns:p14="http://schemas.microsoft.com/office/powerpoint/2010/main" val="2928174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Jayadeep</a:t>
            </a:r>
            <a:endParaRPr lang="en-US"/>
          </a:p>
        </p:txBody>
      </p:sp>
      <p:sp>
        <p:nvSpPr>
          <p:cNvPr id="4" name="Slide Number Placeholder 3"/>
          <p:cNvSpPr>
            <a:spLocks noGrp="1"/>
          </p:cNvSpPr>
          <p:nvPr>
            <p:ph type="sldNum" sz="quarter" idx="5"/>
          </p:nvPr>
        </p:nvSpPr>
        <p:spPr/>
        <p:txBody>
          <a:bodyPr/>
          <a:lstStyle/>
          <a:p>
            <a:fld id="{2A45838F-137F-864B-B635-24FCE07DFC72}" type="slidenum">
              <a:rPr lang="en-US" smtClean="0"/>
              <a:t>30</a:t>
            </a:fld>
            <a:endParaRPr lang="en-US"/>
          </a:p>
        </p:txBody>
      </p:sp>
    </p:spTree>
    <p:extLst>
      <p:ext uri="{BB962C8B-B14F-4D97-AF65-F5344CB8AC3E}">
        <p14:creationId xmlns:p14="http://schemas.microsoft.com/office/powerpoint/2010/main" val="368297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Nikhilan</a:t>
            </a:r>
            <a:endParaRPr lang="en-US"/>
          </a:p>
          <a:p>
            <a:endParaRPr lang="en-US"/>
          </a:p>
        </p:txBody>
      </p:sp>
      <p:sp>
        <p:nvSpPr>
          <p:cNvPr id="4" name="Slide Number Placeholder 3"/>
          <p:cNvSpPr>
            <a:spLocks noGrp="1"/>
          </p:cNvSpPr>
          <p:nvPr>
            <p:ph type="sldNum" sz="quarter" idx="5"/>
          </p:nvPr>
        </p:nvSpPr>
        <p:spPr/>
        <p:txBody>
          <a:bodyPr/>
          <a:lstStyle/>
          <a:p>
            <a:fld id="{2A45838F-137F-864B-B635-24FCE07DFC72}" type="slidenum">
              <a:rPr lang="en-US" smtClean="0"/>
              <a:t>33</a:t>
            </a:fld>
            <a:endParaRPr lang="en-US"/>
          </a:p>
        </p:txBody>
      </p:sp>
    </p:spTree>
    <p:extLst>
      <p:ext uri="{BB962C8B-B14F-4D97-AF65-F5344CB8AC3E}">
        <p14:creationId xmlns:p14="http://schemas.microsoft.com/office/powerpoint/2010/main" val="3396305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Nikhilan</a:t>
            </a:r>
            <a:endParaRPr lang="en-US"/>
          </a:p>
          <a:p>
            <a:endParaRPr lang="en-US"/>
          </a:p>
        </p:txBody>
      </p:sp>
      <p:sp>
        <p:nvSpPr>
          <p:cNvPr id="4" name="Slide Number Placeholder 3"/>
          <p:cNvSpPr>
            <a:spLocks noGrp="1"/>
          </p:cNvSpPr>
          <p:nvPr>
            <p:ph type="sldNum" sz="quarter" idx="5"/>
          </p:nvPr>
        </p:nvSpPr>
        <p:spPr/>
        <p:txBody>
          <a:bodyPr/>
          <a:lstStyle/>
          <a:p>
            <a:fld id="{2A45838F-137F-864B-B635-24FCE07DFC72}" type="slidenum">
              <a:rPr lang="en-US" smtClean="0"/>
              <a:t>34</a:t>
            </a:fld>
            <a:endParaRPr lang="en-US"/>
          </a:p>
        </p:txBody>
      </p:sp>
    </p:spTree>
    <p:extLst>
      <p:ext uri="{BB962C8B-B14F-4D97-AF65-F5344CB8AC3E}">
        <p14:creationId xmlns:p14="http://schemas.microsoft.com/office/powerpoint/2010/main" val="3002137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Nikhilan</a:t>
            </a:r>
            <a:endParaRPr lang="en-US"/>
          </a:p>
          <a:p>
            <a:endParaRPr lang="en-US"/>
          </a:p>
        </p:txBody>
      </p:sp>
      <p:sp>
        <p:nvSpPr>
          <p:cNvPr id="4" name="Slide Number Placeholder 3"/>
          <p:cNvSpPr>
            <a:spLocks noGrp="1"/>
          </p:cNvSpPr>
          <p:nvPr>
            <p:ph type="sldNum" sz="quarter" idx="5"/>
          </p:nvPr>
        </p:nvSpPr>
        <p:spPr/>
        <p:txBody>
          <a:bodyPr/>
          <a:lstStyle/>
          <a:p>
            <a:fld id="{2A45838F-137F-864B-B635-24FCE07DFC72}" type="slidenum">
              <a:rPr lang="en-US" smtClean="0"/>
              <a:t>35</a:t>
            </a:fld>
            <a:endParaRPr lang="en-US"/>
          </a:p>
        </p:txBody>
      </p:sp>
    </p:spTree>
    <p:extLst>
      <p:ext uri="{BB962C8B-B14F-4D97-AF65-F5344CB8AC3E}">
        <p14:creationId xmlns:p14="http://schemas.microsoft.com/office/powerpoint/2010/main" val="1475810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I'll add this to last later</a:t>
            </a:r>
          </a:p>
          <a:p>
            <a:r>
              <a:rPr lang="en-US">
                <a:cs typeface="Calibri"/>
              </a:rPr>
              <a:t>Varnika</a:t>
            </a:r>
            <a:endParaRPr lang="en-US">
              <a:ea typeface="Calibri"/>
              <a:cs typeface="Calibri"/>
            </a:endParaRPr>
          </a:p>
          <a:p>
            <a:endParaRPr lang="en-US">
              <a:ea typeface="Calibri"/>
              <a:cs typeface="Calibri"/>
            </a:endParaRPr>
          </a:p>
          <a:p>
            <a:pPr marL="228600" indent="-228600">
              <a:buAutoNum type="arabicPeriod"/>
            </a:pPr>
            <a:r>
              <a:rPr lang="en-US" b="1"/>
              <a:t>Market Potential and Strategic Considerations</a:t>
            </a:r>
            <a:r>
              <a:rPr lang="en-US"/>
              <a:t>: The decision to launch the A380 was driven by Airbus's recognition of the potential in the very large aircraft market. They aimed to challenge Boeing's monopoly with a complete set of aircraft offerings. Despite high development costs and risks, Airbus believed in the demand for high-capacity aircraft to accommodate growing passenger numbers and alleviate airport congestion.</a:t>
            </a:r>
            <a:endParaRPr lang="en-US">
              <a:cs typeface="Calibri"/>
            </a:endParaRPr>
          </a:p>
          <a:p>
            <a:pPr marL="228600" indent="-228600">
              <a:buAutoNum type="arabicPeriod"/>
            </a:pPr>
            <a:endParaRPr lang="en-US"/>
          </a:p>
          <a:p>
            <a:pPr marL="228600" indent="-228600">
              <a:buAutoNum type="arabicPeriod"/>
            </a:pPr>
            <a:r>
              <a:rPr lang="en-US" b="1"/>
              <a:t>Market Shifts and Challenges</a:t>
            </a:r>
            <a:r>
              <a:rPr lang="en-US"/>
              <a:t>: Despite initial success, the A380 faced challenges due to changing market conditions and trends favoring smaller aircraft and point-to-point routes over hub-and-spoke models. Increased congestion at hub airports led airlines to explore alternatives with smaller aircraft, impacting the demand for large capacity planes like the A380. Additionally, allegations of unfair subsidies and production delays contributed to the aircraft's demise.</a:t>
            </a:r>
            <a:endParaRPr lang="en-US">
              <a:cs typeface="Calibri"/>
            </a:endParaRPr>
          </a:p>
          <a:p>
            <a:pPr marL="228600" indent="-228600">
              <a:buAutoNum type="arabicPeriod"/>
            </a:pPr>
            <a:endParaRPr lang="en-US"/>
          </a:p>
          <a:p>
            <a:pPr marL="228600" indent="-228600">
              <a:buAutoNum type="arabicPeriod"/>
            </a:pPr>
            <a:r>
              <a:rPr lang="en-US" b="1"/>
              <a:t>Competitive Response from Boeing</a:t>
            </a:r>
            <a:r>
              <a:rPr lang="en-US"/>
              <a:t>: Boeing responded to the A380 with a different strategy, focusing on smaller, more fuel-efficient aircraft like the B787 Dreamliner designed for point-to-point routes. Boeing's shift in focus and the overwhelming response to the Dreamliner forced Airbus to rethink its strategy, leading to the redesign and re-release of the A350XWB. Boeing's prediction of the growing demand for smaller aircraft and the success of its point-to-point models ultimately contributed to the decline of the A380.</a:t>
            </a:r>
            <a:endParaRPr lang="en-US">
              <a:cs typeface="Calibri"/>
            </a:endParaRPr>
          </a:p>
          <a:p>
            <a:pPr marL="228600" indent="-228600">
              <a:buAutoNum type="arabicPeriod"/>
            </a:pPr>
            <a:endParaRPr lang="en-US" b="1">
              <a:cs typeface="Calibri"/>
            </a:endParaRPr>
          </a:p>
          <a:p>
            <a:pPr>
              <a:buFont typeface="Arial"/>
              <a:buChar char="•"/>
            </a:pPr>
            <a:r>
              <a:rPr lang="en-US" b="1"/>
              <a:t>Timing:</a:t>
            </a:r>
            <a:br>
              <a:rPr lang="en-US" b="1">
                <a:cs typeface="+mn-lt"/>
              </a:rPr>
            </a:br>
            <a:r>
              <a:rPr lang="en-US"/>
              <a:t>Rise:</a:t>
            </a:r>
            <a:endParaRPr lang="en-US">
              <a:cs typeface="Calibri" panose="020F0502020204030204"/>
            </a:endParaRPr>
          </a:p>
          <a:p>
            <a:pPr lvl="1">
              <a:buFont typeface="Arial"/>
              <a:buChar char="•"/>
            </a:pPr>
            <a:r>
              <a:rPr lang="en-US"/>
              <a:t>Anticipation of Market Demand: When Airbus began developing the A380 in the late 1990s, there was anticipation of significant growth in air travel demand, particularly in high-density routes between major hub airports.</a:t>
            </a:r>
            <a:endParaRPr lang="en-US">
              <a:cs typeface="Calibri"/>
            </a:endParaRPr>
          </a:p>
          <a:p>
            <a:pPr lvl="1">
              <a:buFont typeface="Arial"/>
              <a:buChar char="•"/>
            </a:pPr>
            <a:r>
              <a:rPr lang="en-US"/>
              <a:t>Lack of Competition: At the time of its entry into service in 2007, the Airbus A380 was the only aircraft of its size and capacity in commercial operation. This lack of direct competition initially positioned the A380 as an attractive option for airlines seeking to capitalize on increasing passenger numbers and airport congestion.</a:t>
            </a:r>
            <a:endParaRPr lang="en-US">
              <a:cs typeface="Calibri"/>
            </a:endParaRPr>
          </a:p>
          <a:p>
            <a:pPr>
              <a:buFont typeface="Arial"/>
              <a:buChar char="•"/>
            </a:pPr>
            <a:r>
              <a:rPr lang="en-US"/>
              <a:t>Fall:</a:t>
            </a:r>
            <a:endParaRPr lang="en-US" b="1">
              <a:cs typeface="+mn-lt"/>
            </a:endParaRPr>
          </a:p>
          <a:p>
            <a:pPr lvl="1">
              <a:buFont typeface="Arial"/>
              <a:buChar char="•"/>
            </a:pPr>
            <a:r>
              <a:rPr lang="en-US"/>
              <a:t> </a:t>
            </a:r>
            <a:endParaRPr lang="en-US">
              <a:cs typeface="Calibri"/>
            </a:endParaRPr>
          </a:p>
          <a:p>
            <a:pPr lvl="1">
              <a:buFont typeface="Arial"/>
              <a:buChar char="•"/>
            </a:pPr>
            <a:r>
              <a:rPr lang="en-US"/>
              <a:t>Economic Downturns: The A380's entry into service coincided with the global financial crisis of 2008, which led to reduced air travel demand and deferred orders from airlines. This economic downturn exacerbated the challenges faced by the A380 program, particularly in filling the aircraft's high capacity.</a:t>
            </a:r>
            <a:endParaRPr lang="en-US">
              <a:cs typeface="Calibri"/>
            </a:endParaRPr>
          </a:p>
          <a:p>
            <a:r>
              <a:rPr lang="en-US"/>
              <a:t>Overall, while the Airbus A380 initially rose to prominence as the world's largest passenger aircraft, its entry coincided with changing market dynamics, economic challenges, and shifts in airline preferences towards smaller, more efficient aircraft. These factors ultimately contributed to its decline and eventual discontinuation</a:t>
            </a:r>
            <a:endParaRPr lang="en-US" b="1">
              <a:cs typeface="+mn-lt"/>
            </a:endParaRPr>
          </a:p>
          <a:p>
            <a:pPr marL="228600" indent="-228600">
              <a:buAutoNum type="arabicPeriod"/>
            </a:pPr>
            <a:endParaRPr lang="en-US"/>
          </a:p>
          <a:p>
            <a:endParaRPr lang="en-US">
              <a:cs typeface="Calibri"/>
            </a:endParaRPr>
          </a:p>
          <a:p>
            <a:pPr marL="228600" indent="-228600">
              <a:buAutoNum type="arabicPeriod"/>
            </a:pPr>
            <a:endParaRPr lang="en-US"/>
          </a:p>
          <a:p>
            <a:pPr marL="228600" indent="-228600">
              <a:buAutoNum type="arabicPeriod"/>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2A45838F-137F-864B-B635-24FCE07DFC72}" type="slidenum">
              <a:rPr lang="en-US" smtClean="0"/>
              <a:t>36</a:t>
            </a:fld>
            <a:endParaRPr lang="en-US"/>
          </a:p>
        </p:txBody>
      </p:sp>
    </p:spTree>
    <p:extLst>
      <p:ext uri="{BB962C8B-B14F-4D97-AF65-F5344CB8AC3E}">
        <p14:creationId xmlns:p14="http://schemas.microsoft.com/office/powerpoint/2010/main" val="1332482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A45838F-137F-864B-B635-24FCE07DFC72}" type="slidenum">
              <a:rPr lang="en-US" smtClean="0"/>
              <a:t>9</a:t>
            </a:fld>
            <a:endParaRPr lang="en-US"/>
          </a:p>
        </p:txBody>
      </p:sp>
    </p:spTree>
    <p:extLst>
      <p:ext uri="{BB962C8B-B14F-4D97-AF65-F5344CB8AC3E}">
        <p14:creationId xmlns:p14="http://schemas.microsoft.com/office/powerpoint/2010/main" val="278768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Varnika</a:t>
            </a:r>
          </a:p>
          <a:p>
            <a:endParaRPr lang="en-US">
              <a:ea typeface="Calibri"/>
              <a:cs typeface="Calibri"/>
            </a:endParaRPr>
          </a:p>
          <a:p>
            <a:r>
              <a:rPr lang="en-US" b="1"/>
              <a:t>Background</a:t>
            </a:r>
            <a:endParaRPr lang="en-US"/>
          </a:p>
          <a:p>
            <a:pPr marL="171450" indent="-171450">
              <a:buFont typeface="Arial"/>
              <a:buChar char="•"/>
            </a:pPr>
            <a:r>
              <a:rPr lang="en-US"/>
              <a:t>Airbus and Boeing once explored the possibility of jointly creating a “super-jumbo” aircraft.</a:t>
            </a:r>
            <a:endParaRPr lang="en-US">
              <a:ea typeface="Calibri"/>
              <a:cs typeface="Calibri"/>
            </a:endParaRPr>
          </a:p>
          <a:p>
            <a:pPr marL="171450" indent="-171450">
              <a:buFont typeface="Arial"/>
              <a:buChar char="•"/>
            </a:pPr>
            <a:r>
              <a:rPr lang="en-US"/>
              <a:t>However, their collaboration talks eventually fizzled out due to differing perspectives.</a:t>
            </a:r>
            <a:endParaRPr lang="en-US">
              <a:ea typeface="Calibri"/>
              <a:cs typeface="Calibri"/>
            </a:endParaRPr>
          </a:p>
          <a:p>
            <a:br>
              <a:rPr lang="en-US"/>
            </a:br>
            <a:endParaRPr lang="en-US"/>
          </a:p>
        </p:txBody>
      </p:sp>
      <p:sp>
        <p:nvSpPr>
          <p:cNvPr id="4" name="Slide Number Placeholder 3"/>
          <p:cNvSpPr>
            <a:spLocks noGrp="1"/>
          </p:cNvSpPr>
          <p:nvPr>
            <p:ph type="sldNum" sz="quarter" idx="5"/>
          </p:nvPr>
        </p:nvSpPr>
        <p:spPr/>
        <p:txBody>
          <a:bodyPr/>
          <a:lstStyle/>
          <a:p>
            <a:fld id="{2A45838F-137F-864B-B635-24FCE07DFC72}" type="slidenum">
              <a:rPr lang="en-US" smtClean="0"/>
              <a:t>10</a:t>
            </a:fld>
            <a:endParaRPr lang="en-US"/>
          </a:p>
        </p:txBody>
      </p:sp>
    </p:spTree>
    <p:extLst>
      <p:ext uri="{BB962C8B-B14F-4D97-AF65-F5344CB8AC3E}">
        <p14:creationId xmlns:p14="http://schemas.microsoft.com/office/powerpoint/2010/main" val="1744357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 Operating Costs</a:t>
            </a:r>
            <a:endParaRPr lang="en-US"/>
          </a:p>
          <a:p>
            <a:pPr marL="285750" indent="-285750">
              <a:buFont typeface="Arial"/>
              <a:buChar char="•"/>
            </a:pPr>
            <a:r>
              <a:rPr lang="en-US"/>
              <a:t>Each seat on a plane contributes to the total flight cost.</a:t>
            </a:r>
            <a:endParaRPr lang="en-US">
              <a:cs typeface="Calibri"/>
            </a:endParaRPr>
          </a:p>
          <a:p>
            <a:pPr marL="285750" indent="-285750">
              <a:buFont typeface="Arial"/>
              <a:buChar char="•"/>
            </a:pPr>
            <a:r>
              <a:rPr lang="en-US"/>
              <a:t>Revenue per seat and overall revenue play a crucial role in decision-making.</a:t>
            </a:r>
            <a:endParaRPr lang="en-US">
              <a:cs typeface="Calibri"/>
            </a:endParaRPr>
          </a:p>
          <a:p>
            <a:pPr marL="285750" indent="-285750">
              <a:buFont typeface="Arial"/>
              <a:buChar char="•"/>
            </a:pPr>
            <a:r>
              <a:rPr lang="en-US"/>
              <a:t>The A380’s large capacity allows for better cost distribution, maximizing revenue.</a:t>
            </a:r>
            <a:endParaRPr lang="en-US">
              <a:cs typeface="Calibri"/>
            </a:endParaRPr>
          </a:p>
          <a:p>
            <a:r>
              <a:rPr lang="en-US" b="1"/>
              <a:t>2. Hub-and-Spoke Network Strategy</a:t>
            </a:r>
            <a:endParaRPr lang="en-US"/>
          </a:p>
          <a:p>
            <a:pPr marL="285750" lvl="1" indent="-285750">
              <a:buFont typeface="Arial"/>
              <a:buChar char="•"/>
            </a:pPr>
            <a:r>
              <a:rPr lang="en-US" b="1"/>
              <a:t>Higher revenues</a:t>
            </a:r>
            <a:r>
              <a:rPr lang="en-US"/>
              <a:t>: Larger aircraft (like the A380) can achieve higher load factors.</a:t>
            </a:r>
            <a:endParaRPr lang="en-US">
              <a:cs typeface="Calibri"/>
            </a:endParaRPr>
          </a:p>
          <a:p>
            <a:pPr marL="285750" lvl="1" indent="-285750">
              <a:buFont typeface="Arial"/>
              <a:buChar char="•"/>
            </a:pPr>
            <a:r>
              <a:rPr lang="en-US" b="1"/>
              <a:t>Cost savings</a:t>
            </a:r>
            <a:r>
              <a:rPr lang="en-US"/>
              <a:t>: Fixed ground facilities and personnel remain the same.</a:t>
            </a:r>
            <a:endParaRPr lang="en-US">
              <a:cs typeface="Calibri"/>
            </a:endParaRPr>
          </a:p>
          <a:p>
            <a:pPr marL="285750" indent="-285750">
              <a:buFont typeface="Arial"/>
              <a:buChar char="•"/>
            </a:pPr>
            <a:r>
              <a:rPr lang="en-US"/>
              <a:t>Example: A380 enables nearly </a:t>
            </a:r>
            <a:r>
              <a:rPr lang="en-US" b="1"/>
              <a:t>10 million more passengers</a:t>
            </a:r>
            <a:r>
              <a:rPr lang="en-US"/>
              <a:t> at London Heathrow without increasing flights.</a:t>
            </a:r>
            <a:endParaRPr lang="en-US">
              <a:cs typeface="Calibri"/>
            </a:endParaRPr>
          </a:p>
          <a:p>
            <a:r>
              <a:rPr lang="en-US" b="1"/>
              <a:t>3. Airport Slot Availability</a:t>
            </a:r>
            <a:endParaRPr lang="en-US"/>
          </a:p>
          <a:p>
            <a:pPr marL="285750" indent="-285750">
              <a:buFont typeface="Arial"/>
              <a:buChar char="•"/>
            </a:pPr>
            <a:r>
              <a:rPr lang="en-US"/>
              <a:t>Limited slots at airports pose challenges.</a:t>
            </a:r>
            <a:endParaRPr lang="en-US">
              <a:cs typeface="Calibri"/>
            </a:endParaRPr>
          </a:p>
          <a:p>
            <a:pPr marL="285750" indent="-285750">
              <a:buFont typeface="Arial"/>
              <a:buChar char="•"/>
            </a:pPr>
            <a:r>
              <a:rPr lang="en-US"/>
              <a:t>Solution: Use larger airplanes (like the A380) to maximize revenue capacity.</a:t>
            </a:r>
            <a:endParaRPr lang="en-US">
              <a:cs typeface="Calibri"/>
            </a:endParaRPr>
          </a:p>
          <a:p>
            <a:r>
              <a:rPr lang="en-US" b="1"/>
              <a:t>4. Economic Feasibility</a:t>
            </a:r>
            <a:endParaRPr lang="en-US"/>
          </a:p>
          <a:p>
            <a:pPr marL="285750" indent="-285750">
              <a:buFont typeface="Arial"/>
              <a:buChar char="•"/>
            </a:pPr>
            <a:r>
              <a:rPr lang="en-US"/>
              <a:t>Airbus foresaw a market for </a:t>
            </a:r>
            <a:r>
              <a:rPr lang="en-US" b="1"/>
              <a:t>1,200 super-jumbo passenger aircrafts by 2025</a:t>
            </a:r>
            <a:r>
              <a:rPr lang="en-US"/>
              <a:t> (approx. </a:t>
            </a:r>
            <a:r>
              <a:rPr lang="en-US" b="1"/>
              <a:t>US$416 billion</a:t>
            </a:r>
            <a:r>
              <a:rPr lang="en-US"/>
              <a:t> value).</a:t>
            </a:r>
            <a:endParaRPr lang="en-US">
              <a:cs typeface="Calibri"/>
            </a:endParaRPr>
          </a:p>
          <a:p>
            <a:pPr marL="285750" indent="-285750">
              <a:buFont typeface="Arial"/>
              <a:buChar char="•"/>
            </a:pPr>
            <a:r>
              <a:rPr lang="en-US"/>
              <a:t>A380’s economic viability hinged on its capacity and operational efficiency.</a:t>
            </a:r>
            <a:endParaRPr lang="en-US">
              <a:cs typeface="Calibri"/>
            </a:endParaRPr>
          </a:p>
          <a:p>
            <a:r>
              <a:rPr lang="en-US" b="1"/>
              <a:t>5. Passenger Preferences</a:t>
            </a:r>
            <a:endParaRPr lang="en-US"/>
          </a:p>
          <a:p>
            <a:pPr marL="285750" indent="-285750">
              <a:buFont typeface="Arial"/>
              <a:buChar char="•"/>
            </a:pPr>
            <a:r>
              <a:rPr lang="en-US"/>
              <a:t>Survey findings (2004):</a:t>
            </a:r>
            <a:endParaRPr lang="en-US">
              <a:cs typeface="Calibri"/>
            </a:endParaRPr>
          </a:p>
          <a:p>
            <a:pPr marL="285750" lvl="1" indent="-285750">
              <a:buFont typeface="Arial"/>
              <a:buChar char="•"/>
            </a:pPr>
            <a:r>
              <a:rPr lang="en-US" b="1"/>
              <a:t>33%</a:t>
            </a:r>
            <a:r>
              <a:rPr lang="en-US"/>
              <a:t> of respondents chose flights based on airfare.</a:t>
            </a:r>
            <a:endParaRPr lang="en-US">
              <a:cs typeface="Calibri"/>
            </a:endParaRPr>
          </a:p>
          <a:p>
            <a:pPr marL="285750" lvl="1" indent="-285750">
              <a:buFont typeface="Arial"/>
              <a:buChar char="•"/>
            </a:pPr>
            <a:r>
              <a:rPr lang="en-US"/>
              <a:t>Only </a:t>
            </a:r>
            <a:r>
              <a:rPr lang="en-US" b="1"/>
              <a:t>11%</a:t>
            </a:r>
            <a:r>
              <a:rPr lang="en-US"/>
              <a:t> prioritized non-stop service.</a:t>
            </a:r>
            <a:endParaRPr lang="en-US">
              <a:cs typeface="Calibri"/>
            </a:endParaRPr>
          </a:p>
          <a:p>
            <a:pPr marL="285750" lvl="1" indent="-285750">
              <a:buFont typeface="Arial"/>
              <a:buChar char="•"/>
            </a:pPr>
            <a:r>
              <a:rPr lang="en-US"/>
              <a:t>Connecting flights via hubs were common, offering lower prices.</a:t>
            </a:r>
            <a:endParaRPr lang="en-US">
              <a:cs typeface="Calibri"/>
            </a:endParaRPr>
          </a:p>
          <a:p>
            <a:pPr lvl="1"/>
            <a:r>
              <a:rPr lang="en-US" b="1"/>
              <a:t>Conclusion</a:t>
            </a:r>
            <a:endParaRPr lang="en-US"/>
          </a:p>
          <a:p>
            <a:pPr marL="285750" indent="-285750">
              <a:buFont typeface="Arial"/>
              <a:buChar char="•"/>
            </a:pPr>
            <a:r>
              <a:rPr lang="en-US"/>
              <a:t>The A380 revolutionized air travel:</a:t>
            </a:r>
            <a:endParaRPr lang="en-US">
              <a:cs typeface="Calibri"/>
            </a:endParaRPr>
          </a:p>
          <a:p>
            <a:pPr marL="285750" lvl="1" indent="-285750">
              <a:buFont typeface="Arial"/>
              <a:buChar char="•"/>
            </a:pPr>
            <a:r>
              <a:rPr lang="en-US"/>
              <a:t>Efficient use of resources.</a:t>
            </a:r>
            <a:endParaRPr lang="en-US">
              <a:cs typeface="Calibri"/>
            </a:endParaRPr>
          </a:p>
          <a:p>
            <a:pPr marL="285750" lvl="1" indent="-285750">
              <a:buFont typeface="Arial"/>
              <a:buChar char="•"/>
            </a:pPr>
            <a:r>
              <a:rPr lang="en-US"/>
              <a:t>Enhanced passenger experience.</a:t>
            </a:r>
            <a:endParaRPr lang="en-US">
              <a:cs typeface="Calibri"/>
            </a:endParaRPr>
          </a:p>
          <a:p>
            <a:pPr marL="285750" lvl="1" indent="-285750">
              <a:buFont typeface="Arial"/>
              <a:buChar char="•"/>
            </a:pPr>
            <a:r>
              <a:rPr lang="en-US"/>
              <a:t>A testament to visionary thinking.</a:t>
            </a:r>
            <a:endParaRPr lang="en-US">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A45838F-137F-864B-B635-24FCE07DFC72}" type="slidenum">
              <a:rPr lang="en-US" smtClean="0"/>
              <a:t>11</a:t>
            </a:fld>
            <a:endParaRPr lang="en-US"/>
          </a:p>
        </p:txBody>
      </p:sp>
    </p:spTree>
    <p:extLst>
      <p:ext uri="{BB962C8B-B14F-4D97-AF65-F5344CB8AC3E}">
        <p14:creationId xmlns:p14="http://schemas.microsoft.com/office/powerpoint/2010/main" val="1631647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Sahana</a:t>
            </a:r>
          </a:p>
        </p:txBody>
      </p:sp>
      <p:sp>
        <p:nvSpPr>
          <p:cNvPr id="4" name="Slide Number Placeholder 3"/>
          <p:cNvSpPr>
            <a:spLocks noGrp="1"/>
          </p:cNvSpPr>
          <p:nvPr>
            <p:ph type="sldNum" sz="quarter" idx="5"/>
          </p:nvPr>
        </p:nvSpPr>
        <p:spPr/>
        <p:txBody>
          <a:bodyPr/>
          <a:lstStyle/>
          <a:p>
            <a:fld id="{2A45838F-137F-864B-B635-24FCE07DFC72}" type="slidenum">
              <a:rPr lang="en-US" smtClean="0"/>
              <a:t>12</a:t>
            </a:fld>
            <a:endParaRPr lang="en-US"/>
          </a:p>
        </p:txBody>
      </p:sp>
    </p:spTree>
    <p:extLst>
      <p:ext uri="{BB962C8B-B14F-4D97-AF65-F5344CB8AC3E}">
        <p14:creationId xmlns:p14="http://schemas.microsoft.com/office/powerpoint/2010/main" val="3794715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Sahana</a:t>
            </a:r>
          </a:p>
          <a:p>
            <a:endParaRPr lang="en-US">
              <a:cs typeface="Calibri"/>
            </a:endParaRPr>
          </a:p>
        </p:txBody>
      </p:sp>
      <p:sp>
        <p:nvSpPr>
          <p:cNvPr id="4" name="Slide Number Placeholder 3"/>
          <p:cNvSpPr>
            <a:spLocks noGrp="1"/>
          </p:cNvSpPr>
          <p:nvPr>
            <p:ph type="sldNum" sz="quarter" idx="5"/>
          </p:nvPr>
        </p:nvSpPr>
        <p:spPr/>
        <p:txBody>
          <a:bodyPr/>
          <a:lstStyle/>
          <a:p>
            <a:fld id="{2A45838F-137F-864B-B635-24FCE07DFC72}" type="slidenum">
              <a:rPr lang="en-US" smtClean="0"/>
              <a:t>13</a:t>
            </a:fld>
            <a:endParaRPr lang="en-US"/>
          </a:p>
        </p:txBody>
      </p:sp>
    </p:spTree>
    <p:extLst>
      <p:ext uri="{BB962C8B-B14F-4D97-AF65-F5344CB8AC3E}">
        <p14:creationId xmlns:p14="http://schemas.microsoft.com/office/powerpoint/2010/main" val="879293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Sahana</a:t>
            </a:r>
          </a:p>
          <a:p>
            <a:endParaRPr lang="en-US">
              <a:cs typeface="Calibri"/>
            </a:endParaRPr>
          </a:p>
        </p:txBody>
      </p:sp>
      <p:sp>
        <p:nvSpPr>
          <p:cNvPr id="4" name="Slide Number Placeholder 3"/>
          <p:cNvSpPr>
            <a:spLocks noGrp="1"/>
          </p:cNvSpPr>
          <p:nvPr>
            <p:ph type="sldNum" sz="quarter" idx="5"/>
          </p:nvPr>
        </p:nvSpPr>
        <p:spPr/>
        <p:txBody>
          <a:bodyPr/>
          <a:lstStyle/>
          <a:p>
            <a:fld id="{2A45838F-137F-864B-B635-24FCE07DFC72}" type="slidenum">
              <a:rPr lang="en-US" smtClean="0"/>
              <a:t>15</a:t>
            </a:fld>
            <a:endParaRPr lang="en-US"/>
          </a:p>
        </p:txBody>
      </p:sp>
    </p:spTree>
    <p:extLst>
      <p:ext uri="{BB962C8B-B14F-4D97-AF65-F5344CB8AC3E}">
        <p14:creationId xmlns:p14="http://schemas.microsoft.com/office/powerpoint/2010/main" val="48289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Sahana</a:t>
            </a:r>
          </a:p>
          <a:p>
            <a:endParaRPr lang="en-US">
              <a:cs typeface="Calibri"/>
            </a:endParaRPr>
          </a:p>
        </p:txBody>
      </p:sp>
      <p:sp>
        <p:nvSpPr>
          <p:cNvPr id="4" name="Slide Number Placeholder 3"/>
          <p:cNvSpPr>
            <a:spLocks noGrp="1"/>
          </p:cNvSpPr>
          <p:nvPr>
            <p:ph type="sldNum" sz="quarter" idx="5"/>
          </p:nvPr>
        </p:nvSpPr>
        <p:spPr/>
        <p:txBody>
          <a:bodyPr/>
          <a:lstStyle/>
          <a:p>
            <a:fld id="{2A45838F-137F-864B-B635-24FCE07DFC72}" type="slidenum">
              <a:rPr lang="en-US" smtClean="0"/>
              <a:t>17</a:t>
            </a:fld>
            <a:endParaRPr lang="en-US"/>
          </a:p>
        </p:txBody>
      </p:sp>
    </p:spTree>
    <p:extLst>
      <p:ext uri="{BB962C8B-B14F-4D97-AF65-F5344CB8AC3E}">
        <p14:creationId xmlns:p14="http://schemas.microsoft.com/office/powerpoint/2010/main" val="3504515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Sahana</a:t>
            </a:r>
          </a:p>
          <a:p>
            <a:endParaRPr lang="en-US">
              <a:cs typeface="Calibri"/>
            </a:endParaRPr>
          </a:p>
        </p:txBody>
      </p:sp>
      <p:sp>
        <p:nvSpPr>
          <p:cNvPr id="4" name="Slide Number Placeholder 3"/>
          <p:cNvSpPr>
            <a:spLocks noGrp="1"/>
          </p:cNvSpPr>
          <p:nvPr>
            <p:ph type="sldNum" sz="quarter" idx="5"/>
          </p:nvPr>
        </p:nvSpPr>
        <p:spPr/>
        <p:txBody>
          <a:bodyPr/>
          <a:lstStyle/>
          <a:p>
            <a:fld id="{2A45838F-137F-864B-B635-24FCE07DFC72}" type="slidenum">
              <a:rPr lang="en-US" smtClean="0"/>
              <a:t>19</a:t>
            </a:fld>
            <a:endParaRPr lang="en-US"/>
          </a:p>
        </p:txBody>
      </p:sp>
    </p:spTree>
    <p:extLst>
      <p:ext uri="{BB962C8B-B14F-4D97-AF65-F5344CB8AC3E}">
        <p14:creationId xmlns:p14="http://schemas.microsoft.com/office/powerpoint/2010/main" val="3543289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A8B5-E12F-460A-398C-78D16853A65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8F99BD1-BC82-C3DF-7E76-7E08463D00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1BADE55-AC25-5650-455D-8BF01CFB563B}"/>
              </a:ext>
            </a:extLst>
          </p:cNvPr>
          <p:cNvSpPr>
            <a:spLocks noGrp="1"/>
          </p:cNvSpPr>
          <p:nvPr>
            <p:ph type="dt" sz="half" idx="10"/>
          </p:nvPr>
        </p:nvSpPr>
        <p:spPr/>
        <p:txBody>
          <a:bodyPr/>
          <a:lstStyle/>
          <a:p>
            <a:fld id="{7206ADC2-6AB0-9A4F-BFC4-7BF176E236A3}" type="datetimeFigureOut">
              <a:rPr lang="en-US" smtClean="0"/>
              <a:t>8/6/2025</a:t>
            </a:fld>
            <a:endParaRPr lang="en-US"/>
          </a:p>
        </p:txBody>
      </p:sp>
      <p:sp>
        <p:nvSpPr>
          <p:cNvPr id="5" name="Footer Placeholder 4">
            <a:extLst>
              <a:ext uri="{FF2B5EF4-FFF2-40B4-BE49-F238E27FC236}">
                <a16:creationId xmlns:a16="http://schemas.microsoft.com/office/drawing/2014/main" id="{B6BDBA6F-EB2D-9D9C-C235-967033731F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598B6-E403-CC5C-179A-DB97BB762264}"/>
              </a:ext>
            </a:extLst>
          </p:cNvPr>
          <p:cNvSpPr>
            <a:spLocks noGrp="1"/>
          </p:cNvSpPr>
          <p:nvPr>
            <p:ph type="sldNum" sz="quarter" idx="12"/>
          </p:nvPr>
        </p:nvSpPr>
        <p:spPr/>
        <p:txBody>
          <a:bodyPr/>
          <a:lstStyle/>
          <a:p>
            <a:fld id="{07140BB2-FD67-7F44-B5F4-62A7B3F36A27}" type="slidenum">
              <a:rPr lang="en-US" smtClean="0"/>
              <a:t>‹#›</a:t>
            </a:fld>
            <a:endParaRPr lang="en-US"/>
          </a:p>
        </p:txBody>
      </p:sp>
    </p:spTree>
    <p:extLst>
      <p:ext uri="{BB962C8B-B14F-4D97-AF65-F5344CB8AC3E}">
        <p14:creationId xmlns:p14="http://schemas.microsoft.com/office/powerpoint/2010/main" val="1377744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6028-505D-A229-7AA4-1781F1843AB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77D183D-B4B0-3AF3-DAF9-4DD2FF6FB50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1D83FB-DEE6-9541-F893-B78C5E491946}"/>
              </a:ext>
            </a:extLst>
          </p:cNvPr>
          <p:cNvSpPr>
            <a:spLocks noGrp="1"/>
          </p:cNvSpPr>
          <p:nvPr>
            <p:ph type="dt" sz="half" idx="10"/>
          </p:nvPr>
        </p:nvSpPr>
        <p:spPr/>
        <p:txBody>
          <a:bodyPr/>
          <a:lstStyle/>
          <a:p>
            <a:fld id="{7206ADC2-6AB0-9A4F-BFC4-7BF176E236A3}" type="datetimeFigureOut">
              <a:rPr lang="en-US" smtClean="0"/>
              <a:t>8/6/2025</a:t>
            </a:fld>
            <a:endParaRPr lang="en-US"/>
          </a:p>
        </p:txBody>
      </p:sp>
      <p:sp>
        <p:nvSpPr>
          <p:cNvPr id="5" name="Footer Placeholder 4">
            <a:extLst>
              <a:ext uri="{FF2B5EF4-FFF2-40B4-BE49-F238E27FC236}">
                <a16:creationId xmlns:a16="http://schemas.microsoft.com/office/drawing/2014/main" id="{B8718E25-B05E-DA5A-6C18-EA96212A9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6C9D6E-E055-C874-2416-60C347FD9920}"/>
              </a:ext>
            </a:extLst>
          </p:cNvPr>
          <p:cNvSpPr>
            <a:spLocks noGrp="1"/>
          </p:cNvSpPr>
          <p:nvPr>
            <p:ph type="sldNum" sz="quarter" idx="12"/>
          </p:nvPr>
        </p:nvSpPr>
        <p:spPr/>
        <p:txBody>
          <a:bodyPr/>
          <a:lstStyle/>
          <a:p>
            <a:fld id="{07140BB2-FD67-7F44-B5F4-62A7B3F36A27}" type="slidenum">
              <a:rPr lang="en-US" smtClean="0"/>
              <a:t>‹#›</a:t>
            </a:fld>
            <a:endParaRPr lang="en-US"/>
          </a:p>
        </p:txBody>
      </p:sp>
    </p:spTree>
    <p:extLst>
      <p:ext uri="{BB962C8B-B14F-4D97-AF65-F5344CB8AC3E}">
        <p14:creationId xmlns:p14="http://schemas.microsoft.com/office/powerpoint/2010/main" val="2621821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DFB338-43BB-64AD-6C6B-66722A2B5A1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B4B3BAA-1CD9-BBED-2160-25607BC045E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30428D-72DB-B549-D10C-2582D4F9E0D9}"/>
              </a:ext>
            </a:extLst>
          </p:cNvPr>
          <p:cNvSpPr>
            <a:spLocks noGrp="1"/>
          </p:cNvSpPr>
          <p:nvPr>
            <p:ph type="dt" sz="half" idx="10"/>
          </p:nvPr>
        </p:nvSpPr>
        <p:spPr/>
        <p:txBody>
          <a:bodyPr/>
          <a:lstStyle/>
          <a:p>
            <a:fld id="{7206ADC2-6AB0-9A4F-BFC4-7BF176E236A3}" type="datetimeFigureOut">
              <a:rPr lang="en-US" smtClean="0"/>
              <a:t>8/6/2025</a:t>
            </a:fld>
            <a:endParaRPr lang="en-US"/>
          </a:p>
        </p:txBody>
      </p:sp>
      <p:sp>
        <p:nvSpPr>
          <p:cNvPr id="5" name="Footer Placeholder 4">
            <a:extLst>
              <a:ext uri="{FF2B5EF4-FFF2-40B4-BE49-F238E27FC236}">
                <a16:creationId xmlns:a16="http://schemas.microsoft.com/office/drawing/2014/main" id="{0871B263-619E-7518-6B0D-5D928B2F7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7E9CF-6D78-3D4C-6460-79FAED74858B}"/>
              </a:ext>
            </a:extLst>
          </p:cNvPr>
          <p:cNvSpPr>
            <a:spLocks noGrp="1"/>
          </p:cNvSpPr>
          <p:nvPr>
            <p:ph type="sldNum" sz="quarter" idx="12"/>
          </p:nvPr>
        </p:nvSpPr>
        <p:spPr/>
        <p:txBody>
          <a:bodyPr/>
          <a:lstStyle/>
          <a:p>
            <a:fld id="{07140BB2-FD67-7F44-B5F4-62A7B3F36A27}" type="slidenum">
              <a:rPr lang="en-US" smtClean="0"/>
              <a:t>‹#›</a:t>
            </a:fld>
            <a:endParaRPr lang="en-US"/>
          </a:p>
        </p:txBody>
      </p:sp>
    </p:spTree>
    <p:extLst>
      <p:ext uri="{BB962C8B-B14F-4D97-AF65-F5344CB8AC3E}">
        <p14:creationId xmlns:p14="http://schemas.microsoft.com/office/powerpoint/2010/main" val="3962287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37C4-F697-9520-C86A-5629D00A0C5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3A8D5C1-B4DF-2F57-756C-30D41AF70C5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BF9ED2-779F-EFE0-BA21-D5A9502C505E}"/>
              </a:ext>
            </a:extLst>
          </p:cNvPr>
          <p:cNvSpPr>
            <a:spLocks noGrp="1"/>
          </p:cNvSpPr>
          <p:nvPr>
            <p:ph type="dt" sz="half" idx="10"/>
          </p:nvPr>
        </p:nvSpPr>
        <p:spPr/>
        <p:txBody>
          <a:bodyPr/>
          <a:lstStyle/>
          <a:p>
            <a:fld id="{7206ADC2-6AB0-9A4F-BFC4-7BF176E236A3}" type="datetimeFigureOut">
              <a:rPr lang="en-US" smtClean="0"/>
              <a:t>8/6/2025</a:t>
            </a:fld>
            <a:endParaRPr lang="en-US"/>
          </a:p>
        </p:txBody>
      </p:sp>
      <p:sp>
        <p:nvSpPr>
          <p:cNvPr id="5" name="Footer Placeholder 4">
            <a:extLst>
              <a:ext uri="{FF2B5EF4-FFF2-40B4-BE49-F238E27FC236}">
                <a16:creationId xmlns:a16="http://schemas.microsoft.com/office/drawing/2014/main" id="{6BAAE5CC-FFE9-FF9F-07D1-723BB997D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6F7EC-575A-5E60-6E45-8D0AE6D71636}"/>
              </a:ext>
            </a:extLst>
          </p:cNvPr>
          <p:cNvSpPr>
            <a:spLocks noGrp="1"/>
          </p:cNvSpPr>
          <p:nvPr>
            <p:ph type="sldNum" sz="quarter" idx="12"/>
          </p:nvPr>
        </p:nvSpPr>
        <p:spPr/>
        <p:txBody>
          <a:bodyPr/>
          <a:lstStyle/>
          <a:p>
            <a:fld id="{07140BB2-FD67-7F44-B5F4-62A7B3F36A27}" type="slidenum">
              <a:rPr lang="en-US" smtClean="0"/>
              <a:t>‹#›</a:t>
            </a:fld>
            <a:endParaRPr lang="en-US"/>
          </a:p>
        </p:txBody>
      </p:sp>
    </p:spTree>
    <p:extLst>
      <p:ext uri="{BB962C8B-B14F-4D97-AF65-F5344CB8AC3E}">
        <p14:creationId xmlns:p14="http://schemas.microsoft.com/office/powerpoint/2010/main" val="4222005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26F1-1705-AED3-2CF7-6B5C5A3899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70FC339-9AFD-B0FB-9C86-C967F06ADE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580292B-488A-F51A-CE0B-D576C4E420B3}"/>
              </a:ext>
            </a:extLst>
          </p:cNvPr>
          <p:cNvSpPr>
            <a:spLocks noGrp="1"/>
          </p:cNvSpPr>
          <p:nvPr>
            <p:ph type="dt" sz="half" idx="10"/>
          </p:nvPr>
        </p:nvSpPr>
        <p:spPr/>
        <p:txBody>
          <a:bodyPr/>
          <a:lstStyle/>
          <a:p>
            <a:fld id="{7206ADC2-6AB0-9A4F-BFC4-7BF176E236A3}" type="datetimeFigureOut">
              <a:rPr lang="en-US" smtClean="0"/>
              <a:t>8/6/2025</a:t>
            </a:fld>
            <a:endParaRPr lang="en-US"/>
          </a:p>
        </p:txBody>
      </p:sp>
      <p:sp>
        <p:nvSpPr>
          <p:cNvPr id="5" name="Footer Placeholder 4">
            <a:extLst>
              <a:ext uri="{FF2B5EF4-FFF2-40B4-BE49-F238E27FC236}">
                <a16:creationId xmlns:a16="http://schemas.microsoft.com/office/drawing/2014/main" id="{B6C629DC-64AF-4880-89D3-594E8D1F9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6DDE8-10C7-36EF-6B4E-15300E022F74}"/>
              </a:ext>
            </a:extLst>
          </p:cNvPr>
          <p:cNvSpPr>
            <a:spLocks noGrp="1"/>
          </p:cNvSpPr>
          <p:nvPr>
            <p:ph type="sldNum" sz="quarter" idx="12"/>
          </p:nvPr>
        </p:nvSpPr>
        <p:spPr/>
        <p:txBody>
          <a:bodyPr/>
          <a:lstStyle/>
          <a:p>
            <a:fld id="{07140BB2-FD67-7F44-B5F4-62A7B3F36A27}" type="slidenum">
              <a:rPr lang="en-US" smtClean="0"/>
              <a:t>‹#›</a:t>
            </a:fld>
            <a:endParaRPr lang="en-US"/>
          </a:p>
        </p:txBody>
      </p:sp>
    </p:spTree>
    <p:extLst>
      <p:ext uri="{BB962C8B-B14F-4D97-AF65-F5344CB8AC3E}">
        <p14:creationId xmlns:p14="http://schemas.microsoft.com/office/powerpoint/2010/main" val="622737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442D-40F5-8F56-F78C-E8C1B7E286D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CFD7A5C-FCDD-74B8-C26B-EC7F9320E4C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7422424-AEFA-0861-A567-640F7F17B72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C09CB24-C9AC-DC9E-9D83-C98F741D8800}"/>
              </a:ext>
            </a:extLst>
          </p:cNvPr>
          <p:cNvSpPr>
            <a:spLocks noGrp="1"/>
          </p:cNvSpPr>
          <p:nvPr>
            <p:ph type="dt" sz="half" idx="10"/>
          </p:nvPr>
        </p:nvSpPr>
        <p:spPr/>
        <p:txBody>
          <a:bodyPr/>
          <a:lstStyle/>
          <a:p>
            <a:fld id="{7206ADC2-6AB0-9A4F-BFC4-7BF176E236A3}" type="datetimeFigureOut">
              <a:rPr lang="en-US" smtClean="0"/>
              <a:t>8/6/2025</a:t>
            </a:fld>
            <a:endParaRPr lang="en-US"/>
          </a:p>
        </p:txBody>
      </p:sp>
      <p:sp>
        <p:nvSpPr>
          <p:cNvPr id="6" name="Footer Placeholder 5">
            <a:extLst>
              <a:ext uri="{FF2B5EF4-FFF2-40B4-BE49-F238E27FC236}">
                <a16:creationId xmlns:a16="http://schemas.microsoft.com/office/drawing/2014/main" id="{C1864F9E-5B47-007A-AAA3-D2CF1820B3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D80EE-9787-4101-0D71-3A58CC2AB212}"/>
              </a:ext>
            </a:extLst>
          </p:cNvPr>
          <p:cNvSpPr>
            <a:spLocks noGrp="1"/>
          </p:cNvSpPr>
          <p:nvPr>
            <p:ph type="sldNum" sz="quarter" idx="12"/>
          </p:nvPr>
        </p:nvSpPr>
        <p:spPr/>
        <p:txBody>
          <a:bodyPr/>
          <a:lstStyle/>
          <a:p>
            <a:fld id="{07140BB2-FD67-7F44-B5F4-62A7B3F36A27}" type="slidenum">
              <a:rPr lang="en-US" smtClean="0"/>
              <a:t>‹#›</a:t>
            </a:fld>
            <a:endParaRPr lang="en-US"/>
          </a:p>
        </p:txBody>
      </p:sp>
    </p:spTree>
    <p:extLst>
      <p:ext uri="{BB962C8B-B14F-4D97-AF65-F5344CB8AC3E}">
        <p14:creationId xmlns:p14="http://schemas.microsoft.com/office/powerpoint/2010/main" val="3699536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1B3E-ED24-A1E1-1DC0-0176F425C04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B143FD1-5AB3-0E7D-C326-FF0072642C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B4E8B53-ACE1-9E3F-0F33-D9A75620E1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EA4A2CA-0ED7-0E02-2C3D-ADCA88D058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5B162C5-DDB8-7FCF-7729-CC87A4BE33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1D0F346-B015-2EEC-CB4D-C9D4D9A491C8}"/>
              </a:ext>
            </a:extLst>
          </p:cNvPr>
          <p:cNvSpPr>
            <a:spLocks noGrp="1"/>
          </p:cNvSpPr>
          <p:nvPr>
            <p:ph type="dt" sz="half" idx="10"/>
          </p:nvPr>
        </p:nvSpPr>
        <p:spPr/>
        <p:txBody>
          <a:bodyPr/>
          <a:lstStyle/>
          <a:p>
            <a:fld id="{7206ADC2-6AB0-9A4F-BFC4-7BF176E236A3}" type="datetimeFigureOut">
              <a:rPr lang="en-US" smtClean="0"/>
              <a:t>8/6/2025</a:t>
            </a:fld>
            <a:endParaRPr lang="en-US"/>
          </a:p>
        </p:txBody>
      </p:sp>
      <p:sp>
        <p:nvSpPr>
          <p:cNvPr id="8" name="Footer Placeholder 7">
            <a:extLst>
              <a:ext uri="{FF2B5EF4-FFF2-40B4-BE49-F238E27FC236}">
                <a16:creationId xmlns:a16="http://schemas.microsoft.com/office/drawing/2014/main" id="{BB28297E-CCFC-94EF-F91E-2EEA7A0547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F547D-C3DB-1929-C7FB-D20CD5196EE6}"/>
              </a:ext>
            </a:extLst>
          </p:cNvPr>
          <p:cNvSpPr>
            <a:spLocks noGrp="1"/>
          </p:cNvSpPr>
          <p:nvPr>
            <p:ph type="sldNum" sz="quarter" idx="12"/>
          </p:nvPr>
        </p:nvSpPr>
        <p:spPr/>
        <p:txBody>
          <a:bodyPr/>
          <a:lstStyle/>
          <a:p>
            <a:fld id="{07140BB2-FD67-7F44-B5F4-62A7B3F36A27}" type="slidenum">
              <a:rPr lang="en-US" smtClean="0"/>
              <a:t>‹#›</a:t>
            </a:fld>
            <a:endParaRPr lang="en-US"/>
          </a:p>
        </p:txBody>
      </p:sp>
    </p:spTree>
    <p:extLst>
      <p:ext uri="{BB962C8B-B14F-4D97-AF65-F5344CB8AC3E}">
        <p14:creationId xmlns:p14="http://schemas.microsoft.com/office/powerpoint/2010/main" val="234489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073B-005E-DBAD-7762-7100EA1D1EE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8EF8B40-1AF5-0284-F946-747D0345B641}"/>
              </a:ext>
            </a:extLst>
          </p:cNvPr>
          <p:cNvSpPr>
            <a:spLocks noGrp="1"/>
          </p:cNvSpPr>
          <p:nvPr>
            <p:ph type="dt" sz="half" idx="10"/>
          </p:nvPr>
        </p:nvSpPr>
        <p:spPr/>
        <p:txBody>
          <a:bodyPr/>
          <a:lstStyle/>
          <a:p>
            <a:fld id="{7206ADC2-6AB0-9A4F-BFC4-7BF176E236A3}" type="datetimeFigureOut">
              <a:rPr lang="en-US" smtClean="0"/>
              <a:t>8/6/2025</a:t>
            </a:fld>
            <a:endParaRPr lang="en-US"/>
          </a:p>
        </p:txBody>
      </p:sp>
      <p:sp>
        <p:nvSpPr>
          <p:cNvPr id="4" name="Footer Placeholder 3">
            <a:extLst>
              <a:ext uri="{FF2B5EF4-FFF2-40B4-BE49-F238E27FC236}">
                <a16:creationId xmlns:a16="http://schemas.microsoft.com/office/drawing/2014/main" id="{E112A187-AB58-4738-D90F-09E595153A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0CA11C-66E1-246D-15C0-EE0919A96246}"/>
              </a:ext>
            </a:extLst>
          </p:cNvPr>
          <p:cNvSpPr>
            <a:spLocks noGrp="1"/>
          </p:cNvSpPr>
          <p:nvPr>
            <p:ph type="sldNum" sz="quarter" idx="12"/>
          </p:nvPr>
        </p:nvSpPr>
        <p:spPr/>
        <p:txBody>
          <a:bodyPr/>
          <a:lstStyle/>
          <a:p>
            <a:fld id="{07140BB2-FD67-7F44-B5F4-62A7B3F36A27}" type="slidenum">
              <a:rPr lang="en-US" smtClean="0"/>
              <a:t>‹#›</a:t>
            </a:fld>
            <a:endParaRPr lang="en-US"/>
          </a:p>
        </p:txBody>
      </p:sp>
    </p:spTree>
    <p:extLst>
      <p:ext uri="{BB962C8B-B14F-4D97-AF65-F5344CB8AC3E}">
        <p14:creationId xmlns:p14="http://schemas.microsoft.com/office/powerpoint/2010/main" val="2063362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B63A5C-9F79-6B69-577B-F4B7F89498AC}"/>
              </a:ext>
            </a:extLst>
          </p:cNvPr>
          <p:cNvSpPr>
            <a:spLocks noGrp="1"/>
          </p:cNvSpPr>
          <p:nvPr>
            <p:ph type="dt" sz="half" idx="10"/>
          </p:nvPr>
        </p:nvSpPr>
        <p:spPr/>
        <p:txBody>
          <a:bodyPr/>
          <a:lstStyle/>
          <a:p>
            <a:fld id="{7206ADC2-6AB0-9A4F-BFC4-7BF176E236A3}" type="datetimeFigureOut">
              <a:rPr lang="en-US" smtClean="0"/>
              <a:t>8/6/2025</a:t>
            </a:fld>
            <a:endParaRPr lang="en-US"/>
          </a:p>
        </p:txBody>
      </p:sp>
      <p:sp>
        <p:nvSpPr>
          <p:cNvPr id="3" name="Footer Placeholder 2">
            <a:extLst>
              <a:ext uri="{FF2B5EF4-FFF2-40B4-BE49-F238E27FC236}">
                <a16:creationId xmlns:a16="http://schemas.microsoft.com/office/drawing/2014/main" id="{B2AE84D2-9F28-552A-24E2-CEA962707C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BA621A-8796-3183-4BF2-B0B99A6174F4}"/>
              </a:ext>
            </a:extLst>
          </p:cNvPr>
          <p:cNvSpPr>
            <a:spLocks noGrp="1"/>
          </p:cNvSpPr>
          <p:nvPr>
            <p:ph type="sldNum" sz="quarter" idx="12"/>
          </p:nvPr>
        </p:nvSpPr>
        <p:spPr/>
        <p:txBody>
          <a:bodyPr/>
          <a:lstStyle/>
          <a:p>
            <a:fld id="{07140BB2-FD67-7F44-B5F4-62A7B3F36A27}" type="slidenum">
              <a:rPr lang="en-US" smtClean="0"/>
              <a:t>‹#›</a:t>
            </a:fld>
            <a:endParaRPr lang="en-US"/>
          </a:p>
        </p:txBody>
      </p:sp>
    </p:spTree>
    <p:extLst>
      <p:ext uri="{BB962C8B-B14F-4D97-AF65-F5344CB8AC3E}">
        <p14:creationId xmlns:p14="http://schemas.microsoft.com/office/powerpoint/2010/main" val="219354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B2508-DDDF-773A-0F8A-7A2D60E80FD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13F356C-ED83-195C-4907-649BA44515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0440B36-B274-8483-39A7-4F51F1415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3716F3-DF9F-31F6-8775-A2B8A6A3537F}"/>
              </a:ext>
            </a:extLst>
          </p:cNvPr>
          <p:cNvSpPr>
            <a:spLocks noGrp="1"/>
          </p:cNvSpPr>
          <p:nvPr>
            <p:ph type="dt" sz="half" idx="10"/>
          </p:nvPr>
        </p:nvSpPr>
        <p:spPr/>
        <p:txBody>
          <a:bodyPr/>
          <a:lstStyle/>
          <a:p>
            <a:fld id="{7206ADC2-6AB0-9A4F-BFC4-7BF176E236A3}" type="datetimeFigureOut">
              <a:rPr lang="en-US" smtClean="0"/>
              <a:t>8/6/2025</a:t>
            </a:fld>
            <a:endParaRPr lang="en-US"/>
          </a:p>
        </p:txBody>
      </p:sp>
      <p:sp>
        <p:nvSpPr>
          <p:cNvPr id="6" name="Footer Placeholder 5">
            <a:extLst>
              <a:ext uri="{FF2B5EF4-FFF2-40B4-BE49-F238E27FC236}">
                <a16:creationId xmlns:a16="http://schemas.microsoft.com/office/drawing/2014/main" id="{FD630CED-920F-0E60-D644-2539F66259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A2ABA1-FCAA-6556-91C6-FD6E5C0AF9CE}"/>
              </a:ext>
            </a:extLst>
          </p:cNvPr>
          <p:cNvSpPr>
            <a:spLocks noGrp="1"/>
          </p:cNvSpPr>
          <p:nvPr>
            <p:ph type="sldNum" sz="quarter" idx="12"/>
          </p:nvPr>
        </p:nvSpPr>
        <p:spPr/>
        <p:txBody>
          <a:bodyPr/>
          <a:lstStyle/>
          <a:p>
            <a:fld id="{07140BB2-FD67-7F44-B5F4-62A7B3F36A27}" type="slidenum">
              <a:rPr lang="en-US" smtClean="0"/>
              <a:t>‹#›</a:t>
            </a:fld>
            <a:endParaRPr lang="en-US"/>
          </a:p>
        </p:txBody>
      </p:sp>
    </p:spTree>
    <p:extLst>
      <p:ext uri="{BB962C8B-B14F-4D97-AF65-F5344CB8AC3E}">
        <p14:creationId xmlns:p14="http://schemas.microsoft.com/office/powerpoint/2010/main" val="1746129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1E718-236E-C313-6418-DE2F9A9B35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60B2420-A075-D692-D4E8-5DBDEC9C24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62CBCC-78A8-9E18-D0C3-25B46A016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B4FB42-09C3-50DA-1A4C-9E1853044831}"/>
              </a:ext>
            </a:extLst>
          </p:cNvPr>
          <p:cNvSpPr>
            <a:spLocks noGrp="1"/>
          </p:cNvSpPr>
          <p:nvPr>
            <p:ph type="dt" sz="half" idx="10"/>
          </p:nvPr>
        </p:nvSpPr>
        <p:spPr/>
        <p:txBody>
          <a:bodyPr/>
          <a:lstStyle/>
          <a:p>
            <a:fld id="{7206ADC2-6AB0-9A4F-BFC4-7BF176E236A3}" type="datetimeFigureOut">
              <a:rPr lang="en-US" smtClean="0"/>
              <a:t>8/6/2025</a:t>
            </a:fld>
            <a:endParaRPr lang="en-US"/>
          </a:p>
        </p:txBody>
      </p:sp>
      <p:sp>
        <p:nvSpPr>
          <p:cNvPr id="6" name="Footer Placeholder 5">
            <a:extLst>
              <a:ext uri="{FF2B5EF4-FFF2-40B4-BE49-F238E27FC236}">
                <a16:creationId xmlns:a16="http://schemas.microsoft.com/office/drawing/2014/main" id="{E4A0CDC0-F087-3771-41B0-D0C91F983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790138-504D-3271-8E72-E1313AD01D85}"/>
              </a:ext>
            </a:extLst>
          </p:cNvPr>
          <p:cNvSpPr>
            <a:spLocks noGrp="1"/>
          </p:cNvSpPr>
          <p:nvPr>
            <p:ph type="sldNum" sz="quarter" idx="12"/>
          </p:nvPr>
        </p:nvSpPr>
        <p:spPr/>
        <p:txBody>
          <a:bodyPr/>
          <a:lstStyle/>
          <a:p>
            <a:fld id="{07140BB2-FD67-7F44-B5F4-62A7B3F36A27}" type="slidenum">
              <a:rPr lang="en-US" smtClean="0"/>
              <a:t>‹#›</a:t>
            </a:fld>
            <a:endParaRPr lang="en-US"/>
          </a:p>
        </p:txBody>
      </p:sp>
    </p:spTree>
    <p:extLst>
      <p:ext uri="{BB962C8B-B14F-4D97-AF65-F5344CB8AC3E}">
        <p14:creationId xmlns:p14="http://schemas.microsoft.com/office/powerpoint/2010/main" val="177026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3607A4-C070-3E77-EFDC-50520ABBF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310A1D-DF02-B97A-DD36-32E0DD9EF7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A3AC96-FFAC-B2F1-C830-BED7336760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06ADC2-6AB0-9A4F-BFC4-7BF176E236A3}" type="datetimeFigureOut">
              <a:rPr lang="en-US" smtClean="0"/>
              <a:t>8/6/2025</a:t>
            </a:fld>
            <a:endParaRPr lang="en-US"/>
          </a:p>
        </p:txBody>
      </p:sp>
      <p:sp>
        <p:nvSpPr>
          <p:cNvPr id="5" name="Footer Placeholder 4">
            <a:extLst>
              <a:ext uri="{FF2B5EF4-FFF2-40B4-BE49-F238E27FC236}">
                <a16:creationId xmlns:a16="http://schemas.microsoft.com/office/drawing/2014/main" id="{17C164B7-2E0C-C597-F9E9-BBCE231E01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06FFD8-9386-9735-FB20-C0BA293AF2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140BB2-FD67-7F44-B5F4-62A7B3F36A27}" type="slidenum">
              <a:rPr lang="en-US" smtClean="0"/>
              <a:t>‹#›</a:t>
            </a:fld>
            <a:endParaRPr lang="en-US"/>
          </a:p>
        </p:txBody>
      </p:sp>
    </p:spTree>
    <p:extLst>
      <p:ext uri="{BB962C8B-B14F-4D97-AF65-F5344CB8AC3E}">
        <p14:creationId xmlns:p14="http://schemas.microsoft.com/office/powerpoint/2010/main" val="385010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6.png"/><Relationship Id="rId7" Type="http://schemas.openxmlformats.org/officeDocument/2006/relationships/image" Target="../media/image14.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42.sv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7.png"/><Relationship Id="rId5" Type="http://schemas.openxmlformats.org/officeDocument/2006/relationships/image" Target="../media/image33.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7.svg"/><Relationship Id="rId9" Type="http://schemas.openxmlformats.org/officeDocument/2006/relationships/image" Target="../media/image35.png"/><Relationship Id="rId14" Type="http://schemas.openxmlformats.org/officeDocument/2006/relationships/image" Target="../media/image40.sv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9.png"/><Relationship Id="rId7" Type="http://schemas.openxmlformats.org/officeDocument/2006/relationships/diagramColors" Target="../diagrams/colors1.xml"/><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4E_FC0A4DCA.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16.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diagramLayout" Target="../diagrams/layout2.xml"/><Relationship Id="rId7" Type="http://schemas.openxmlformats.org/officeDocument/2006/relationships/image" Target="../media/image6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63.svg"/><Relationship Id="rId4" Type="http://schemas.openxmlformats.org/officeDocument/2006/relationships/diagramQuickStyle" Target="../diagrams/quickStyle2.xml"/><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26.svg"/><Relationship Id="rId7" Type="http://schemas.openxmlformats.org/officeDocument/2006/relationships/image" Target="../media/image69.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1.png"/><Relationship Id="rId7" Type="http://schemas.openxmlformats.org/officeDocument/2006/relationships/image" Target="../media/image72.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3.svg"/><Relationship Id="rId5" Type="http://schemas.openxmlformats.org/officeDocument/2006/relationships/image" Target="../media/image5.svg"/><Relationship Id="rId10" Type="http://schemas.openxmlformats.org/officeDocument/2006/relationships/image" Target="../media/image33.png"/><Relationship Id="rId4" Type="http://schemas.openxmlformats.org/officeDocument/2006/relationships/image" Target="../media/image4.png"/><Relationship Id="rId9" Type="http://schemas.openxmlformats.org/officeDocument/2006/relationships/image" Target="../media/image7.svg"/></Relationships>
</file>

<file path=ppt/slides/_rels/slide24.xml.rels><?xml version="1.0" encoding="UTF-8" standalone="yes"?>
<Relationships xmlns="http://schemas.openxmlformats.org/package/2006/relationships"><Relationship Id="rId3" Type="http://schemas.microsoft.com/office/2018/10/relationships/comments" Target="../comments/modernComment_149_EE7A5BF3.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4.xml"/><Relationship Id="rId7" Type="http://schemas.microsoft.com/office/2007/relationships/diagramDrawing" Target="../diagrams/drawing4.xml"/><Relationship Id="rId2" Type="http://schemas.microsoft.com/office/2018/10/relationships/comments" Target="../comments/modernComment_154_7F2D665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34.svg"/><Relationship Id="rId5" Type="http://schemas.openxmlformats.org/officeDocument/2006/relationships/diagramQuickStyle" Target="../diagrams/quickStyle4.xml"/><Relationship Id="rId10" Type="http://schemas.openxmlformats.org/officeDocument/2006/relationships/image" Target="../media/image33.png"/><Relationship Id="rId4" Type="http://schemas.openxmlformats.org/officeDocument/2006/relationships/diagramLayout" Target="../diagrams/layout4.xml"/><Relationship Id="rId9" Type="http://schemas.openxmlformats.org/officeDocument/2006/relationships/image" Target="../media/image7.sv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7.svg"/></Relationships>
</file>

<file path=ppt/slides/_rels/slide2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4.png"/><Relationship Id="rId7" Type="http://schemas.openxmlformats.org/officeDocument/2006/relationships/diagramColors" Target="../diagrams/colors5.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7.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jpeg"/><Relationship Id="rId7"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4.pn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svg"/><Relationship Id="rId7"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arge white airplane flying in the sky&#10;&#10;Description automatically generated">
            <a:extLst>
              <a:ext uri="{FF2B5EF4-FFF2-40B4-BE49-F238E27FC236}">
                <a16:creationId xmlns:a16="http://schemas.microsoft.com/office/drawing/2014/main" id="{AB9C122C-B080-2EF1-A586-9BB1080F4A13}"/>
              </a:ext>
            </a:extLst>
          </p:cNvPr>
          <p:cNvPicPr>
            <a:picLocks noChangeAspect="1"/>
          </p:cNvPicPr>
          <p:nvPr/>
        </p:nvPicPr>
        <p:blipFill rotWithShape="1">
          <a:blip r:embed="rId2"/>
          <a:srcRect t="21010" r="2701" b="6258"/>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EAF6AD6-0173-F985-1730-836020A27ECA}"/>
              </a:ext>
            </a:extLst>
          </p:cNvPr>
          <p:cNvSpPr txBox="1"/>
          <p:nvPr/>
        </p:nvSpPr>
        <p:spPr>
          <a:xfrm>
            <a:off x="404553" y="3091928"/>
            <a:ext cx="11357956" cy="2387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600" b="1">
                <a:solidFill>
                  <a:schemeClr val="bg1"/>
                </a:solidFill>
                <a:latin typeface="Rockwell" panose="02060603020205020403" pitchFamily="18" charset="77"/>
                <a:ea typeface="+mj-ea"/>
                <a:cs typeface="+mj-cs"/>
              </a:rPr>
              <a:t>THE RISE AND DEMISE OF AIRBUS A380</a:t>
            </a: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408CEA-BB96-84B2-8BC4-D48C47C2C57D}"/>
              </a:ext>
            </a:extLst>
          </p:cNvPr>
          <p:cNvSpPr/>
          <p:nvPr/>
        </p:nvSpPr>
        <p:spPr>
          <a:xfrm>
            <a:off x="0" y="5575039"/>
            <a:ext cx="9785896" cy="685800"/>
          </a:xfrm>
          <a:prstGeom prst="rect">
            <a:avLst/>
          </a:prstGeom>
          <a:solidFill>
            <a:srgbClr val="A1CCFB">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80457F-085B-D3AF-F9B7-C009326FF508}"/>
              </a:ext>
            </a:extLst>
          </p:cNvPr>
          <p:cNvSpPr txBox="1"/>
          <p:nvPr/>
        </p:nvSpPr>
        <p:spPr>
          <a:xfrm>
            <a:off x="528506" y="5574268"/>
            <a:ext cx="7583648" cy="923330"/>
          </a:xfrm>
          <a:prstGeom prst="rect">
            <a:avLst/>
          </a:prstGeom>
          <a:noFill/>
        </p:spPr>
        <p:txBody>
          <a:bodyPr wrap="square" rtlCol="0">
            <a:spAutoFit/>
          </a:bodyPr>
          <a:lstStyle/>
          <a:p>
            <a:pPr rtl="0"/>
            <a:r>
              <a:rPr lang="en-IN" sz="1800" b="1">
                <a:solidFill>
                  <a:schemeClr val="bg1"/>
                </a:solidFill>
                <a:latin typeface="Rockwell" panose="02060603020205020403" pitchFamily="18" charset="77"/>
              </a:rPr>
              <a:t>Timing of Entry</a:t>
            </a:r>
          </a:p>
          <a:p>
            <a:pPr rtl="0"/>
            <a:r>
              <a:rPr lang="en-IN" sz="1800" b="1">
                <a:solidFill>
                  <a:schemeClr val="bg1"/>
                </a:solidFill>
                <a:latin typeface="Rockwell" panose="02060603020205020403" pitchFamily="18" charset="77"/>
              </a:rPr>
              <a:t>Defining the Organization’s Strategic Direction</a:t>
            </a:r>
          </a:p>
          <a:p>
            <a:endParaRPr lang="en-US">
              <a:solidFill>
                <a:schemeClr val="bg1"/>
              </a:solidFill>
              <a:latin typeface="Rockwell" panose="02060603020205020403" pitchFamily="18" charset="77"/>
            </a:endParaRPr>
          </a:p>
        </p:txBody>
      </p:sp>
    </p:spTree>
    <p:extLst>
      <p:ext uri="{BB962C8B-B14F-4D97-AF65-F5344CB8AC3E}">
        <p14:creationId xmlns:p14="http://schemas.microsoft.com/office/powerpoint/2010/main" val="18414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tail of an airplane&#10;&#10;Description automatically generated">
            <a:extLst>
              <a:ext uri="{FF2B5EF4-FFF2-40B4-BE49-F238E27FC236}">
                <a16:creationId xmlns:a16="http://schemas.microsoft.com/office/drawing/2014/main" id="{865795B3-3DF2-7477-09DC-54B31C651BC1}"/>
              </a:ext>
            </a:extLst>
          </p:cNvPr>
          <p:cNvPicPr>
            <a:picLocks noChangeAspect="1"/>
          </p:cNvPicPr>
          <p:nvPr/>
        </p:nvPicPr>
        <p:blipFill rotWithShape="1">
          <a:blip r:embed="rId3"/>
          <a:srcRect l="3429" r="22542" b="-2"/>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4" name="Picture 3" descr="A group of people standing next to an airplane&#10;&#10;Description automatically generated">
            <a:extLst>
              <a:ext uri="{FF2B5EF4-FFF2-40B4-BE49-F238E27FC236}">
                <a16:creationId xmlns:a16="http://schemas.microsoft.com/office/drawing/2014/main" id="{A606E069-17F6-1EBA-2B2D-C3BEB95428DF}"/>
              </a:ext>
            </a:extLst>
          </p:cNvPr>
          <p:cNvPicPr>
            <a:picLocks noChangeAspect="1"/>
          </p:cNvPicPr>
          <p:nvPr/>
        </p:nvPicPr>
        <p:blipFill rotWithShape="1">
          <a:blip r:embed="rId4"/>
          <a:srcRect r="6475" b="-3"/>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sp useBgFill="1">
        <p:nvSpPr>
          <p:cNvPr id="13" name="Freeform: Shape 12">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ACD4EA82-2C2A-89E1-26EF-15B2A460F331}"/>
              </a:ext>
            </a:extLst>
          </p:cNvPr>
          <p:cNvSpPr txBox="1"/>
          <p:nvPr/>
        </p:nvSpPr>
        <p:spPr>
          <a:xfrm>
            <a:off x="6264058" y="3401568"/>
            <a:ext cx="5570744" cy="294208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400" kern="1200">
                <a:solidFill>
                  <a:schemeClr val="tx1"/>
                </a:solidFill>
                <a:latin typeface="Rockwell" panose="02060603020205020403" pitchFamily="18" charset="77"/>
                <a:ea typeface="+mj-ea"/>
                <a:cs typeface="+mj-cs"/>
              </a:rPr>
              <a:t>Unsuccessful talks between airbus and Boeing for a joint venture in the super-jumbo market. </a:t>
            </a:r>
          </a:p>
        </p:txBody>
      </p:sp>
      <p:sp>
        <p:nvSpPr>
          <p:cNvPr id="17" name="Rectangle 16">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C8B92D10-5A0B-B080-C4EA-8A314F9ABAA3}"/>
              </a:ext>
            </a:extLst>
          </p:cNvPr>
          <p:cNvPicPr>
            <a:picLocks noChangeAspect="1"/>
          </p:cNvPicPr>
          <p:nvPr/>
        </p:nvPicPr>
        <p:blipFill rotWithShape="1">
          <a:blip r:embed="rId5"/>
          <a:srcRect l="5118" t="22919" r="5413" b="19197"/>
          <a:stretch/>
        </p:blipFill>
        <p:spPr>
          <a:xfrm>
            <a:off x="0" y="1971063"/>
            <a:ext cx="5605319" cy="3745464"/>
          </a:xfrm>
          <a:prstGeom prst="rect">
            <a:avLst/>
          </a:prstGeom>
        </p:spPr>
      </p:pic>
      <p:sp>
        <p:nvSpPr>
          <p:cNvPr id="7" name="TextBox 6">
            <a:extLst>
              <a:ext uri="{FF2B5EF4-FFF2-40B4-BE49-F238E27FC236}">
                <a16:creationId xmlns:a16="http://schemas.microsoft.com/office/drawing/2014/main" id="{45420591-0A16-D66E-BC65-1F20E8BD05D6}"/>
              </a:ext>
            </a:extLst>
          </p:cNvPr>
          <p:cNvSpPr txBox="1"/>
          <p:nvPr/>
        </p:nvSpPr>
        <p:spPr>
          <a:xfrm>
            <a:off x="292631" y="792452"/>
            <a:ext cx="5020056" cy="64883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20000"/>
          </a:bodyPr>
          <a:lstStyle/>
          <a:p>
            <a:pPr>
              <a:lnSpc>
                <a:spcPct val="90000"/>
              </a:lnSpc>
              <a:spcBef>
                <a:spcPct val="0"/>
              </a:spcBef>
              <a:spcAft>
                <a:spcPts val="600"/>
              </a:spcAft>
            </a:pPr>
            <a:r>
              <a:rPr lang="en-US" sz="5400" b="1">
                <a:latin typeface="Rockwell" panose="02060603020205020403" pitchFamily="18" charset="77"/>
                <a:cs typeface="Calibri Light"/>
              </a:rPr>
              <a:t>Barriers to entry</a:t>
            </a:r>
          </a:p>
        </p:txBody>
      </p:sp>
      <p:sp>
        <p:nvSpPr>
          <p:cNvPr id="8" name="Rectangle 7">
            <a:extLst>
              <a:ext uri="{FF2B5EF4-FFF2-40B4-BE49-F238E27FC236}">
                <a16:creationId xmlns:a16="http://schemas.microsoft.com/office/drawing/2014/main" id="{15AAC557-3B2E-F326-9A9D-A3099FF5129D}"/>
              </a:ext>
            </a:extLst>
          </p:cNvPr>
          <p:cNvSpPr/>
          <p:nvPr/>
        </p:nvSpPr>
        <p:spPr>
          <a:xfrm>
            <a:off x="292631" y="414338"/>
            <a:ext cx="1150407" cy="357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3759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54813">
            <a:off x="-1655952" y="-1175529"/>
            <a:ext cx="3136941" cy="2482104"/>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 name="Freeform 3"/>
          <p:cNvSpPr/>
          <p:nvPr/>
        </p:nvSpPr>
        <p:spPr>
          <a:xfrm rot="-2454813">
            <a:off x="10623530" y="5821591"/>
            <a:ext cx="3136941" cy="2482104"/>
          </a:xfrm>
          <a:custGeom>
            <a:avLst/>
            <a:gdLst/>
            <a:ahLst/>
            <a:cxnLst/>
            <a:rect l="l" t="t" r="r" b="b"/>
            <a:pathLst>
              <a:path w="4705411" h="3723156">
                <a:moveTo>
                  <a:pt x="0" y="0"/>
                </a:moveTo>
                <a:lnTo>
                  <a:pt x="4705410" y="0"/>
                </a:lnTo>
                <a:lnTo>
                  <a:pt x="4705410" y="3723156"/>
                </a:lnTo>
                <a:lnTo>
                  <a:pt x="0" y="37231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en-US" sz="1200"/>
          </a:p>
        </p:txBody>
      </p:sp>
      <p:grpSp>
        <p:nvGrpSpPr>
          <p:cNvPr id="4" name="Group 4"/>
          <p:cNvGrpSpPr>
            <a:grpSpLocks noChangeAspect="1"/>
          </p:cNvGrpSpPr>
          <p:nvPr/>
        </p:nvGrpSpPr>
        <p:grpSpPr>
          <a:xfrm>
            <a:off x="5236986" y="1815652"/>
            <a:ext cx="1718029" cy="1682377"/>
            <a:chOff x="-72390" y="7620"/>
            <a:chExt cx="6487160" cy="6352540"/>
          </a:xfrm>
        </p:grpSpPr>
        <p:sp>
          <p:nvSpPr>
            <p:cNvPr id="5" name="Freeform 5"/>
            <p:cNvSpPr/>
            <p:nvPr/>
          </p:nvSpPr>
          <p:spPr>
            <a:xfrm>
              <a:off x="-72390" y="7620"/>
              <a:ext cx="6487160" cy="6352540"/>
            </a:xfrm>
            <a:custGeom>
              <a:avLst/>
              <a:gdLst/>
              <a:ahLst/>
              <a:cxnLst/>
              <a:rect l="l" t="t" r="r" b="b"/>
              <a:pathLst>
                <a:path w="6487160" h="635254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chemeClr val="accent1">
                <a:lumMod val="75000"/>
              </a:schemeClr>
            </a:solidFill>
          </p:spPr>
          <p:txBody>
            <a:bodyPr/>
            <a:lstStyle/>
            <a:p>
              <a:endParaRPr lang="en-US" sz="1200"/>
            </a:p>
          </p:txBody>
        </p:sp>
      </p:grpSp>
      <p:grpSp>
        <p:nvGrpSpPr>
          <p:cNvPr id="6" name="Group 6"/>
          <p:cNvGrpSpPr/>
          <p:nvPr/>
        </p:nvGrpSpPr>
        <p:grpSpPr>
          <a:xfrm>
            <a:off x="3739986" y="1971442"/>
            <a:ext cx="754049" cy="7540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txBody>
            <a:bodyPr/>
            <a:lstStyle/>
            <a:p>
              <a:endParaRPr lang="en-US" sz="1200"/>
            </a:p>
          </p:txBody>
        </p:sp>
        <p:sp>
          <p:nvSpPr>
            <p:cNvPr id="8" name="TextBox 8"/>
            <p:cNvSpPr txBox="1"/>
            <p:nvPr/>
          </p:nvSpPr>
          <p:spPr>
            <a:xfrm>
              <a:off x="76200" y="28575"/>
              <a:ext cx="660400" cy="708025"/>
            </a:xfrm>
            <a:prstGeom prst="rect">
              <a:avLst/>
            </a:prstGeom>
          </p:spPr>
          <p:txBody>
            <a:bodyPr lIns="33867" tIns="33867" rIns="33867" bIns="33867" rtlCol="0" anchor="ctr"/>
            <a:lstStyle/>
            <a:p>
              <a:pPr algn="ctr">
                <a:lnSpc>
                  <a:spcPts val="2053"/>
                </a:lnSpc>
              </a:pPr>
              <a:endParaRPr sz="1200"/>
            </a:p>
          </p:txBody>
        </p:sp>
      </p:grpSp>
      <p:grpSp>
        <p:nvGrpSpPr>
          <p:cNvPr id="9" name="Group 9"/>
          <p:cNvGrpSpPr/>
          <p:nvPr/>
        </p:nvGrpSpPr>
        <p:grpSpPr>
          <a:xfrm>
            <a:off x="7697964" y="1971442"/>
            <a:ext cx="754049" cy="75404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txBody>
            <a:bodyPr/>
            <a:lstStyle/>
            <a:p>
              <a:endParaRPr lang="en-US" sz="1200"/>
            </a:p>
          </p:txBody>
        </p:sp>
        <p:sp>
          <p:nvSpPr>
            <p:cNvPr id="11" name="TextBox 11"/>
            <p:cNvSpPr txBox="1"/>
            <p:nvPr/>
          </p:nvSpPr>
          <p:spPr>
            <a:xfrm>
              <a:off x="76200" y="28575"/>
              <a:ext cx="660400" cy="708025"/>
            </a:xfrm>
            <a:prstGeom prst="rect">
              <a:avLst/>
            </a:prstGeom>
          </p:spPr>
          <p:txBody>
            <a:bodyPr lIns="33867" tIns="33867" rIns="33867" bIns="33867" rtlCol="0" anchor="ctr"/>
            <a:lstStyle/>
            <a:p>
              <a:pPr algn="ctr">
                <a:lnSpc>
                  <a:spcPts val="2053"/>
                </a:lnSpc>
              </a:pPr>
              <a:endParaRPr sz="1200"/>
            </a:p>
          </p:txBody>
        </p:sp>
      </p:grpSp>
      <p:grpSp>
        <p:nvGrpSpPr>
          <p:cNvPr id="12" name="Group 12"/>
          <p:cNvGrpSpPr/>
          <p:nvPr/>
        </p:nvGrpSpPr>
        <p:grpSpPr>
          <a:xfrm>
            <a:off x="3928177" y="3472670"/>
            <a:ext cx="754049" cy="7540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txBody>
            <a:bodyPr/>
            <a:lstStyle/>
            <a:p>
              <a:endParaRPr lang="en-US" sz="1200"/>
            </a:p>
          </p:txBody>
        </p:sp>
        <p:sp>
          <p:nvSpPr>
            <p:cNvPr id="14" name="TextBox 14"/>
            <p:cNvSpPr txBox="1"/>
            <p:nvPr/>
          </p:nvSpPr>
          <p:spPr>
            <a:xfrm>
              <a:off x="76200" y="28575"/>
              <a:ext cx="660400" cy="708025"/>
            </a:xfrm>
            <a:prstGeom prst="rect">
              <a:avLst/>
            </a:prstGeom>
          </p:spPr>
          <p:txBody>
            <a:bodyPr lIns="33867" tIns="33867" rIns="33867" bIns="33867" rtlCol="0" anchor="ctr"/>
            <a:lstStyle/>
            <a:p>
              <a:pPr algn="ctr">
                <a:lnSpc>
                  <a:spcPts val="2053"/>
                </a:lnSpc>
              </a:pPr>
              <a:endParaRPr sz="1200"/>
            </a:p>
          </p:txBody>
        </p:sp>
      </p:grpSp>
      <p:grpSp>
        <p:nvGrpSpPr>
          <p:cNvPr id="15" name="Group 15"/>
          <p:cNvGrpSpPr/>
          <p:nvPr/>
        </p:nvGrpSpPr>
        <p:grpSpPr>
          <a:xfrm>
            <a:off x="5718976" y="4108699"/>
            <a:ext cx="754049" cy="75404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txBody>
            <a:bodyPr/>
            <a:lstStyle/>
            <a:p>
              <a:endParaRPr lang="en-US" sz="1200"/>
            </a:p>
          </p:txBody>
        </p:sp>
        <p:sp>
          <p:nvSpPr>
            <p:cNvPr id="17" name="TextBox 17"/>
            <p:cNvSpPr txBox="1"/>
            <p:nvPr/>
          </p:nvSpPr>
          <p:spPr>
            <a:xfrm>
              <a:off x="76200" y="28575"/>
              <a:ext cx="660400" cy="708025"/>
            </a:xfrm>
            <a:prstGeom prst="rect">
              <a:avLst/>
            </a:prstGeom>
          </p:spPr>
          <p:txBody>
            <a:bodyPr lIns="33867" tIns="33867" rIns="33867" bIns="33867" rtlCol="0" anchor="ctr"/>
            <a:lstStyle/>
            <a:p>
              <a:pPr algn="ctr">
                <a:lnSpc>
                  <a:spcPts val="2053"/>
                </a:lnSpc>
              </a:pPr>
              <a:endParaRPr sz="1200"/>
            </a:p>
          </p:txBody>
        </p:sp>
      </p:grpSp>
      <p:grpSp>
        <p:nvGrpSpPr>
          <p:cNvPr id="18" name="Group 18"/>
          <p:cNvGrpSpPr/>
          <p:nvPr/>
        </p:nvGrpSpPr>
        <p:grpSpPr>
          <a:xfrm>
            <a:off x="7513814" y="3472670"/>
            <a:ext cx="754049" cy="75404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txBody>
            <a:bodyPr/>
            <a:lstStyle/>
            <a:p>
              <a:endParaRPr lang="en-US" sz="1200"/>
            </a:p>
          </p:txBody>
        </p:sp>
        <p:sp>
          <p:nvSpPr>
            <p:cNvPr id="20" name="TextBox 20"/>
            <p:cNvSpPr txBox="1"/>
            <p:nvPr/>
          </p:nvSpPr>
          <p:spPr>
            <a:xfrm>
              <a:off x="76200" y="28575"/>
              <a:ext cx="660400" cy="708025"/>
            </a:xfrm>
            <a:prstGeom prst="rect">
              <a:avLst/>
            </a:prstGeom>
          </p:spPr>
          <p:txBody>
            <a:bodyPr lIns="33867" tIns="33867" rIns="33867" bIns="33867" rtlCol="0" anchor="ctr"/>
            <a:lstStyle/>
            <a:p>
              <a:pPr algn="ctr">
                <a:lnSpc>
                  <a:spcPts val="2053"/>
                </a:lnSpc>
              </a:pPr>
              <a:endParaRPr sz="1200"/>
            </a:p>
          </p:txBody>
        </p:sp>
      </p:grpSp>
      <p:sp>
        <p:nvSpPr>
          <p:cNvPr id="21" name="AutoShape 21"/>
          <p:cNvSpPr/>
          <p:nvPr/>
        </p:nvSpPr>
        <p:spPr>
          <a:xfrm>
            <a:off x="4482807" y="2470482"/>
            <a:ext cx="789571" cy="19050"/>
          </a:xfrm>
          <a:prstGeom prst="line">
            <a:avLst/>
          </a:prstGeom>
          <a:ln w="28575" cap="flat">
            <a:solidFill>
              <a:srgbClr val="3C5679"/>
            </a:solidFill>
            <a:prstDash val="sysDash"/>
            <a:headEnd type="none" w="sm" len="sm"/>
            <a:tailEnd type="none" w="sm" len="sm"/>
          </a:ln>
        </p:spPr>
        <p:txBody>
          <a:bodyPr/>
          <a:lstStyle/>
          <a:p>
            <a:endParaRPr lang="en-US" sz="1200"/>
          </a:p>
        </p:txBody>
      </p:sp>
      <p:sp>
        <p:nvSpPr>
          <p:cNvPr id="22" name="AutoShape 22"/>
          <p:cNvSpPr/>
          <p:nvPr/>
        </p:nvSpPr>
        <p:spPr>
          <a:xfrm>
            <a:off x="4468931" y="3296796"/>
            <a:ext cx="980951" cy="19050"/>
          </a:xfrm>
          <a:prstGeom prst="line">
            <a:avLst/>
          </a:prstGeom>
          <a:ln w="28575" cap="flat">
            <a:solidFill>
              <a:srgbClr val="3C5679"/>
            </a:solidFill>
            <a:prstDash val="sysDash"/>
            <a:headEnd type="none" w="sm" len="sm"/>
            <a:tailEnd type="none" w="sm" len="sm"/>
          </a:ln>
        </p:spPr>
        <p:txBody>
          <a:bodyPr/>
          <a:lstStyle/>
          <a:p>
            <a:endParaRPr lang="en-US" sz="1200"/>
          </a:p>
        </p:txBody>
      </p:sp>
      <p:sp>
        <p:nvSpPr>
          <p:cNvPr id="23" name="AutoShape 23"/>
          <p:cNvSpPr/>
          <p:nvPr/>
        </p:nvSpPr>
        <p:spPr>
          <a:xfrm>
            <a:off x="5797253" y="3793808"/>
            <a:ext cx="610754" cy="19050"/>
          </a:xfrm>
          <a:prstGeom prst="line">
            <a:avLst/>
          </a:prstGeom>
          <a:ln w="28575" cap="flat">
            <a:solidFill>
              <a:srgbClr val="3C5679"/>
            </a:solidFill>
            <a:prstDash val="sysDash"/>
            <a:headEnd type="none" w="sm" len="sm"/>
            <a:tailEnd type="none" w="sm" len="sm"/>
          </a:ln>
        </p:spPr>
        <p:txBody>
          <a:bodyPr/>
          <a:lstStyle/>
          <a:p>
            <a:endParaRPr lang="en-US" sz="1200"/>
          </a:p>
        </p:txBody>
      </p:sp>
      <p:sp>
        <p:nvSpPr>
          <p:cNvPr id="24" name="AutoShape 24"/>
          <p:cNvSpPr/>
          <p:nvPr/>
        </p:nvSpPr>
        <p:spPr>
          <a:xfrm>
            <a:off x="6659575" y="3400424"/>
            <a:ext cx="974412" cy="19050"/>
          </a:xfrm>
          <a:prstGeom prst="line">
            <a:avLst/>
          </a:prstGeom>
          <a:ln w="28575" cap="flat">
            <a:solidFill>
              <a:srgbClr val="3C5679"/>
            </a:solidFill>
            <a:prstDash val="sysDash"/>
            <a:headEnd type="none" w="sm" len="sm"/>
            <a:tailEnd type="none" w="sm" len="sm"/>
          </a:ln>
        </p:spPr>
        <p:txBody>
          <a:bodyPr/>
          <a:lstStyle/>
          <a:p>
            <a:endParaRPr lang="en-US" sz="1200"/>
          </a:p>
        </p:txBody>
      </p:sp>
      <p:sp>
        <p:nvSpPr>
          <p:cNvPr id="25" name="AutoShape 25"/>
          <p:cNvSpPr/>
          <p:nvPr/>
        </p:nvSpPr>
        <p:spPr>
          <a:xfrm>
            <a:off x="6925088" y="2449623"/>
            <a:ext cx="780961" cy="19050"/>
          </a:xfrm>
          <a:prstGeom prst="line">
            <a:avLst/>
          </a:prstGeom>
          <a:ln w="28575" cap="flat">
            <a:solidFill>
              <a:srgbClr val="3C5679"/>
            </a:solidFill>
            <a:prstDash val="sysDash"/>
            <a:headEnd type="none" w="sm" len="sm"/>
            <a:tailEnd type="none" w="sm" len="sm"/>
          </a:ln>
        </p:spPr>
        <p:txBody>
          <a:bodyPr/>
          <a:lstStyle/>
          <a:p>
            <a:endParaRPr lang="en-US" sz="1200"/>
          </a:p>
        </p:txBody>
      </p:sp>
      <p:sp>
        <p:nvSpPr>
          <p:cNvPr id="26" name="Freeform 26"/>
          <p:cNvSpPr/>
          <p:nvPr/>
        </p:nvSpPr>
        <p:spPr>
          <a:xfrm>
            <a:off x="11770019"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27" name="Freeform 27"/>
          <p:cNvSpPr/>
          <p:nvPr/>
        </p:nvSpPr>
        <p:spPr>
          <a:xfrm>
            <a:off x="-265383"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28" name="Freeform 28"/>
          <p:cNvSpPr/>
          <p:nvPr/>
        </p:nvSpPr>
        <p:spPr>
          <a:xfrm>
            <a:off x="11770019"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29" name="Freeform 29"/>
          <p:cNvSpPr/>
          <p:nvPr/>
        </p:nvSpPr>
        <p:spPr>
          <a:xfrm>
            <a:off x="-265383"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30" name="Freeform 30"/>
          <p:cNvSpPr/>
          <p:nvPr/>
        </p:nvSpPr>
        <p:spPr>
          <a:xfrm>
            <a:off x="11770019"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31" name="Freeform 31"/>
          <p:cNvSpPr/>
          <p:nvPr/>
        </p:nvSpPr>
        <p:spPr>
          <a:xfrm>
            <a:off x="-265383"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32" name="Freeform 32"/>
          <p:cNvSpPr/>
          <p:nvPr/>
        </p:nvSpPr>
        <p:spPr>
          <a:xfrm>
            <a:off x="11770019"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33" name="Freeform 33"/>
          <p:cNvSpPr/>
          <p:nvPr/>
        </p:nvSpPr>
        <p:spPr>
          <a:xfrm>
            <a:off x="-265383"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34" name="Freeform 34"/>
          <p:cNvSpPr/>
          <p:nvPr/>
        </p:nvSpPr>
        <p:spPr>
          <a:xfrm>
            <a:off x="11770019"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35" name="Freeform 35"/>
          <p:cNvSpPr/>
          <p:nvPr/>
        </p:nvSpPr>
        <p:spPr>
          <a:xfrm>
            <a:off x="-265383"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36" name="Freeform 36"/>
          <p:cNvSpPr/>
          <p:nvPr/>
        </p:nvSpPr>
        <p:spPr>
          <a:xfrm>
            <a:off x="5718976" y="2234404"/>
            <a:ext cx="754049" cy="844873"/>
          </a:xfrm>
          <a:custGeom>
            <a:avLst/>
            <a:gdLst/>
            <a:ahLst/>
            <a:cxnLst/>
            <a:rect l="l" t="t" r="r" b="b"/>
            <a:pathLst>
              <a:path w="1131074" h="1267310">
                <a:moveTo>
                  <a:pt x="0" y="0"/>
                </a:moveTo>
                <a:lnTo>
                  <a:pt x="1131074" y="0"/>
                </a:lnTo>
                <a:lnTo>
                  <a:pt x="1131074" y="1267310"/>
                </a:lnTo>
                <a:lnTo>
                  <a:pt x="0" y="12673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39" name="Freeform 39"/>
          <p:cNvSpPr/>
          <p:nvPr/>
        </p:nvSpPr>
        <p:spPr>
          <a:xfrm>
            <a:off x="5908740" y="4325147"/>
            <a:ext cx="374521" cy="321152"/>
          </a:xfrm>
          <a:custGeom>
            <a:avLst/>
            <a:gdLst/>
            <a:ahLst/>
            <a:cxnLst/>
            <a:rect l="l" t="t" r="r" b="b"/>
            <a:pathLst>
              <a:path w="561781" h="481728">
                <a:moveTo>
                  <a:pt x="0" y="0"/>
                </a:moveTo>
                <a:lnTo>
                  <a:pt x="561782" y="0"/>
                </a:lnTo>
                <a:lnTo>
                  <a:pt x="561782" y="481728"/>
                </a:lnTo>
                <a:lnTo>
                  <a:pt x="0" y="4817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42" name="TextBox 42"/>
          <p:cNvSpPr txBox="1"/>
          <p:nvPr/>
        </p:nvSpPr>
        <p:spPr>
          <a:xfrm>
            <a:off x="580218" y="471171"/>
            <a:ext cx="11173772" cy="707886"/>
          </a:xfrm>
          <a:prstGeom prst="rect">
            <a:avLst/>
          </a:prstGeom>
        </p:spPr>
        <p:txBody>
          <a:bodyPr wrap="square" lIns="0" tIns="0" rIns="0" bIns="0" rtlCol="0" anchor="t">
            <a:spAutoFit/>
          </a:bodyPr>
          <a:lstStyle/>
          <a:p>
            <a:r>
              <a:rPr lang="en-US" sz="4600" b="1">
                <a:latin typeface="Rockwell" panose="02060603020205020403" pitchFamily="18" charset="77"/>
                <a:cs typeface="Calibri Light"/>
              </a:rPr>
              <a:t>Key Factors Driving Decision</a:t>
            </a:r>
          </a:p>
        </p:txBody>
      </p:sp>
      <p:sp>
        <p:nvSpPr>
          <p:cNvPr id="43" name="TextBox 43"/>
          <p:cNvSpPr txBox="1"/>
          <p:nvPr/>
        </p:nvSpPr>
        <p:spPr>
          <a:xfrm>
            <a:off x="685800" y="1939692"/>
            <a:ext cx="2827548" cy="249877"/>
          </a:xfrm>
          <a:prstGeom prst="rect">
            <a:avLst/>
          </a:prstGeom>
        </p:spPr>
        <p:txBody>
          <a:bodyPr lIns="0" tIns="0" rIns="0" bIns="0" rtlCol="0" anchor="t">
            <a:spAutoFit/>
          </a:bodyPr>
          <a:lstStyle/>
          <a:p>
            <a:pPr marL="0" lvl="1">
              <a:lnSpc>
                <a:spcPts val="2053"/>
              </a:lnSpc>
              <a:spcBef>
                <a:spcPct val="0"/>
              </a:spcBef>
            </a:pPr>
            <a:r>
              <a:rPr lang="en-US" sz="1600" b="1">
                <a:latin typeface="Rockwell" panose="02060603020205020403" pitchFamily="18" charset="77"/>
              </a:rPr>
              <a:t>Operating Costs</a:t>
            </a:r>
            <a:endParaRPr lang="en-US" sz="1600">
              <a:solidFill>
                <a:srgbClr val="0D0D0D"/>
              </a:solidFill>
              <a:latin typeface="Rockwell" panose="02060603020205020403" pitchFamily="18" charset="77"/>
            </a:endParaRPr>
          </a:p>
        </p:txBody>
      </p:sp>
      <p:sp>
        <p:nvSpPr>
          <p:cNvPr id="44" name="TextBox 44"/>
          <p:cNvSpPr txBox="1"/>
          <p:nvPr/>
        </p:nvSpPr>
        <p:spPr>
          <a:xfrm>
            <a:off x="671443" y="2274590"/>
            <a:ext cx="2827548" cy="861774"/>
          </a:xfrm>
          <a:prstGeom prst="rect">
            <a:avLst/>
          </a:prstGeom>
        </p:spPr>
        <p:txBody>
          <a:bodyPr lIns="0" tIns="0" rIns="0" bIns="0" rtlCol="0" anchor="t">
            <a:spAutoFit/>
          </a:bodyPr>
          <a:lstStyle/>
          <a:p>
            <a:pPr marL="285750" lvl="1" indent="-285750">
              <a:buFont typeface="Arial"/>
              <a:buChar char="•"/>
            </a:pPr>
            <a:r>
              <a:rPr lang="en-US" sz="1400">
                <a:latin typeface="Rockwell" panose="02060603020205020403" pitchFamily="18" charset="77"/>
              </a:rPr>
              <a:t>Importance of fixed operation costs per seat.</a:t>
            </a:r>
          </a:p>
          <a:p>
            <a:pPr marL="285750" lvl="1" indent="-285750">
              <a:buFont typeface="Arial"/>
              <a:buChar char="•"/>
            </a:pPr>
            <a:r>
              <a:rPr lang="en-US" sz="1400">
                <a:latin typeface="Rockwell" panose="02060603020205020403" pitchFamily="18" charset="77"/>
              </a:rPr>
              <a:t>Goal: Maximize revenue through efficient operation.</a:t>
            </a:r>
          </a:p>
        </p:txBody>
      </p:sp>
      <p:sp>
        <p:nvSpPr>
          <p:cNvPr id="45" name="TextBox 45"/>
          <p:cNvSpPr txBox="1"/>
          <p:nvPr/>
        </p:nvSpPr>
        <p:spPr>
          <a:xfrm>
            <a:off x="8678652" y="1939692"/>
            <a:ext cx="2827548" cy="249877"/>
          </a:xfrm>
          <a:prstGeom prst="rect">
            <a:avLst/>
          </a:prstGeom>
        </p:spPr>
        <p:txBody>
          <a:bodyPr lIns="0" tIns="0" rIns="0" bIns="0" rtlCol="0" anchor="t">
            <a:spAutoFit/>
          </a:bodyPr>
          <a:lstStyle/>
          <a:p>
            <a:pPr marL="0" lvl="1" algn="just">
              <a:lnSpc>
                <a:spcPts val="2053"/>
              </a:lnSpc>
              <a:spcBef>
                <a:spcPct val="0"/>
              </a:spcBef>
            </a:pPr>
            <a:r>
              <a:rPr lang="en-US" sz="1600" b="1">
                <a:latin typeface="Rockwell" panose="02060603020205020403" pitchFamily="18" charset="77"/>
              </a:rPr>
              <a:t>Hub-and-Spoke Networks</a:t>
            </a:r>
            <a:endParaRPr lang="en-US" sz="1600">
              <a:solidFill>
                <a:srgbClr val="0D0D0D"/>
              </a:solidFill>
              <a:latin typeface="Rockwell" panose="02060603020205020403" pitchFamily="18" charset="77"/>
            </a:endParaRPr>
          </a:p>
        </p:txBody>
      </p:sp>
      <p:sp>
        <p:nvSpPr>
          <p:cNvPr id="46" name="TextBox 46"/>
          <p:cNvSpPr txBox="1"/>
          <p:nvPr/>
        </p:nvSpPr>
        <p:spPr>
          <a:xfrm>
            <a:off x="8678652" y="2265618"/>
            <a:ext cx="2827548" cy="861774"/>
          </a:xfrm>
          <a:prstGeom prst="rect">
            <a:avLst/>
          </a:prstGeom>
        </p:spPr>
        <p:txBody>
          <a:bodyPr lIns="0" tIns="0" rIns="0" bIns="0" rtlCol="0" anchor="t">
            <a:spAutoFit/>
          </a:bodyPr>
          <a:lstStyle/>
          <a:p>
            <a:pPr marL="285750" lvl="1" indent="-285750">
              <a:buFont typeface="Arial"/>
              <a:buChar char="•"/>
            </a:pPr>
            <a:r>
              <a:rPr lang="en-US" sz="1400">
                <a:latin typeface="Rockwell" panose="02060603020205020403" pitchFamily="18" charset="77"/>
              </a:rPr>
              <a:t>Significance in airline operations.</a:t>
            </a:r>
          </a:p>
          <a:p>
            <a:pPr marL="285750" lvl="1" indent="-285750">
              <a:buFont typeface="Arial"/>
              <a:buChar char="•"/>
            </a:pPr>
            <a:r>
              <a:rPr lang="en-US" sz="1400">
                <a:latin typeface="Rockwell" panose="02060603020205020403" pitchFamily="18" charset="77"/>
              </a:rPr>
              <a:t>Role of high-capacity aircraft in revenue maximization.</a:t>
            </a:r>
          </a:p>
        </p:txBody>
      </p:sp>
      <p:sp>
        <p:nvSpPr>
          <p:cNvPr id="47" name="TextBox 47"/>
          <p:cNvSpPr txBox="1"/>
          <p:nvPr/>
        </p:nvSpPr>
        <p:spPr>
          <a:xfrm>
            <a:off x="8678652" y="4071945"/>
            <a:ext cx="2827548" cy="249877"/>
          </a:xfrm>
          <a:prstGeom prst="rect">
            <a:avLst/>
          </a:prstGeom>
        </p:spPr>
        <p:txBody>
          <a:bodyPr lIns="0" tIns="0" rIns="0" bIns="0" rtlCol="0" anchor="t">
            <a:spAutoFit/>
          </a:bodyPr>
          <a:lstStyle/>
          <a:p>
            <a:pPr marL="0" lvl="1" algn="just">
              <a:lnSpc>
                <a:spcPts val="2053"/>
              </a:lnSpc>
              <a:spcBef>
                <a:spcPct val="0"/>
              </a:spcBef>
            </a:pPr>
            <a:r>
              <a:rPr lang="en-US" sz="1600" b="1">
                <a:latin typeface="Rockwell" panose="02060603020205020403" pitchFamily="18" charset="77"/>
              </a:rPr>
              <a:t>Passenger Preferences</a:t>
            </a:r>
            <a:endParaRPr lang="en-US" sz="1600">
              <a:solidFill>
                <a:srgbClr val="0D0D0D"/>
              </a:solidFill>
              <a:latin typeface="Rockwell" panose="02060603020205020403" pitchFamily="18" charset="77"/>
            </a:endParaRPr>
          </a:p>
        </p:txBody>
      </p:sp>
      <p:sp>
        <p:nvSpPr>
          <p:cNvPr id="48" name="TextBox 48"/>
          <p:cNvSpPr txBox="1"/>
          <p:nvPr/>
        </p:nvSpPr>
        <p:spPr>
          <a:xfrm>
            <a:off x="8678652" y="4359465"/>
            <a:ext cx="2827548" cy="1292662"/>
          </a:xfrm>
          <a:prstGeom prst="rect">
            <a:avLst/>
          </a:prstGeom>
        </p:spPr>
        <p:txBody>
          <a:bodyPr lIns="0" tIns="0" rIns="0" bIns="0" rtlCol="0" anchor="t">
            <a:spAutoFit/>
          </a:bodyPr>
          <a:lstStyle/>
          <a:p>
            <a:pPr marL="285750" lvl="1" indent="-285750">
              <a:buFont typeface="Arial"/>
              <a:buChar char="•"/>
            </a:pPr>
            <a:r>
              <a:rPr lang="en-US" sz="1400">
                <a:latin typeface="Rockwell" panose="02060603020205020403" pitchFamily="18" charset="77"/>
              </a:rPr>
              <a:t>Benefits of large aircraft:</a:t>
            </a:r>
          </a:p>
          <a:p>
            <a:pPr marL="285750" lvl="2" indent="-285750">
              <a:buFont typeface="Arial"/>
              <a:buChar char="•"/>
            </a:pPr>
            <a:r>
              <a:rPr lang="en-US" sz="1400">
                <a:latin typeface="Rockwell" panose="02060603020205020403" pitchFamily="18" charset="77"/>
              </a:rPr>
              <a:t>Increased comfort standards.</a:t>
            </a:r>
          </a:p>
          <a:p>
            <a:pPr marL="285750" lvl="2" indent="-285750">
              <a:buFont typeface="Arial"/>
              <a:buChar char="•"/>
            </a:pPr>
            <a:r>
              <a:rPr lang="en-US" sz="1400">
                <a:latin typeface="Rockwell" panose="02060603020205020403" pitchFamily="18" charset="77"/>
              </a:rPr>
              <a:t>Lower fuel consumption per passenger.</a:t>
            </a:r>
          </a:p>
          <a:p>
            <a:pPr marL="285750" lvl="2" indent="-285750">
              <a:buFont typeface="Arial"/>
              <a:buChar char="•"/>
            </a:pPr>
            <a:r>
              <a:rPr lang="en-US" sz="1400">
                <a:latin typeface="Rockwell" panose="02060603020205020403" pitchFamily="18" charset="77"/>
              </a:rPr>
              <a:t>Lower costs per passenger mile.</a:t>
            </a:r>
          </a:p>
        </p:txBody>
      </p:sp>
      <p:sp>
        <p:nvSpPr>
          <p:cNvPr id="49" name="TextBox 49"/>
          <p:cNvSpPr txBox="1"/>
          <p:nvPr/>
        </p:nvSpPr>
        <p:spPr>
          <a:xfrm>
            <a:off x="4682226" y="5058569"/>
            <a:ext cx="2827548" cy="249877"/>
          </a:xfrm>
          <a:prstGeom prst="rect">
            <a:avLst/>
          </a:prstGeom>
        </p:spPr>
        <p:txBody>
          <a:bodyPr lIns="0" tIns="0" rIns="0" bIns="0" rtlCol="0" anchor="t">
            <a:spAutoFit/>
          </a:bodyPr>
          <a:lstStyle/>
          <a:p>
            <a:pPr marL="0" lvl="1" algn="ctr">
              <a:lnSpc>
                <a:spcPts val="2053"/>
              </a:lnSpc>
              <a:spcBef>
                <a:spcPct val="0"/>
              </a:spcBef>
            </a:pPr>
            <a:r>
              <a:rPr lang="en-US" sz="1600" b="1">
                <a:latin typeface="Rockwell" panose="02060603020205020403" pitchFamily="18" charset="77"/>
              </a:rPr>
              <a:t>Economic Feasibility</a:t>
            </a:r>
            <a:endParaRPr lang="en-US" sz="1600">
              <a:solidFill>
                <a:srgbClr val="0D0D0D"/>
              </a:solidFill>
              <a:latin typeface="Rockwell" panose="02060603020205020403" pitchFamily="18" charset="77"/>
            </a:endParaRPr>
          </a:p>
        </p:txBody>
      </p:sp>
      <p:sp>
        <p:nvSpPr>
          <p:cNvPr id="50" name="TextBox 50"/>
          <p:cNvSpPr txBox="1"/>
          <p:nvPr/>
        </p:nvSpPr>
        <p:spPr>
          <a:xfrm>
            <a:off x="4682226" y="5440682"/>
            <a:ext cx="2827548" cy="646331"/>
          </a:xfrm>
          <a:prstGeom prst="rect">
            <a:avLst/>
          </a:prstGeom>
        </p:spPr>
        <p:txBody>
          <a:bodyPr lIns="0" tIns="0" rIns="0" bIns="0" rtlCol="0" anchor="t">
            <a:spAutoFit/>
          </a:bodyPr>
          <a:lstStyle/>
          <a:p>
            <a:pPr marL="285750" lvl="1" indent="-285750">
              <a:buFont typeface="Arial"/>
              <a:buChar char="•"/>
            </a:pPr>
            <a:r>
              <a:rPr lang="en-US" sz="1400">
                <a:latin typeface="Rockwell" panose="02060603020205020403" pitchFamily="18" charset="77"/>
              </a:rPr>
              <a:t>Preference for lower airfares.</a:t>
            </a:r>
          </a:p>
          <a:p>
            <a:pPr marL="285750" lvl="1" indent="-285750">
              <a:buFont typeface="Arial"/>
              <a:buChar char="•"/>
            </a:pPr>
            <a:r>
              <a:rPr lang="en-US" sz="1400">
                <a:latin typeface="Rockwell" panose="02060603020205020403" pitchFamily="18" charset="77"/>
              </a:rPr>
              <a:t>Role of hub connections in achieving cost-effective travel.</a:t>
            </a:r>
          </a:p>
        </p:txBody>
      </p:sp>
      <p:sp>
        <p:nvSpPr>
          <p:cNvPr id="51" name="TextBox 51"/>
          <p:cNvSpPr txBox="1"/>
          <p:nvPr/>
        </p:nvSpPr>
        <p:spPr>
          <a:xfrm>
            <a:off x="685800" y="4071945"/>
            <a:ext cx="2827548" cy="249877"/>
          </a:xfrm>
          <a:prstGeom prst="rect">
            <a:avLst/>
          </a:prstGeom>
        </p:spPr>
        <p:txBody>
          <a:bodyPr lIns="0" tIns="0" rIns="0" bIns="0" rtlCol="0" anchor="t">
            <a:spAutoFit/>
          </a:bodyPr>
          <a:lstStyle/>
          <a:p>
            <a:pPr marL="0" lvl="1">
              <a:lnSpc>
                <a:spcPts val="2053"/>
              </a:lnSpc>
              <a:spcBef>
                <a:spcPct val="0"/>
              </a:spcBef>
            </a:pPr>
            <a:r>
              <a:rPr lang="en-US" sz="1600" b="1">
                <a:latin typeface="Rockwell" panose="02060603020205020403" pitchFamily="18" charset="77"/>
              </a:rPr>
              <a:t>Airport Slot Availability</a:t>
            </a:r>
            <a:endParaRPr lang="en-US" sz="1600">
              <a:solidFill>
                <a:srgbClr val="0D0D0D"/>
              </a:solidFill>
              <a:latin typeface="Rockwell" panose="02060603020205020403" pitchFamily="18" charset="77"/>
            </a:endParaRPr>
          </a:p>
        </p:txBody>
      </p:sp>
      <p:sp>
        <p:nvSpPr>
          <p:cNvPr id="52" name="TextBox 52"/>
          <p:cNvSpPr txBox="1"/>
          <p:nvPr/>
        </p:nvSpPr>
        <p:spPr>
          <a:xfrm>
            <a:off x="685800" y="4418726"/>
            <a:ext cx="3124878" cy="1077218"/>
          </a:xfrm>
          <a:prstGeom prst="rect">
            <a:avLst/>
          </a:prstGeom>
        </p:spPr>
        <p:txBody>
          <a:bodyPr wrap="square" lIns="0" tIns="0" rIns="0" bIns="0" rtlCol="0" anchor="t">
            <a:spAutoFit/>
          </a:bodyPr>
          <a:lstStyle/>
          <a:p>
            <a:pPr marL="285750" lvl="1" indent="-285750">
              <a:buFont typeface="Arial"/>
              <a:buChar char="•"/>
            </a:pPr>
            <a:r>
              <a:rPr lang="en-US" sz="1400">
                <a:latin typeface="Rockwell" panose="02060603020205020403" pitchFamily="18" charset="77"/>
              </a:rPr>
              <a:t>Impact of limited slots on revenue generation.</a:t>
            </a:r>
          </a:p>
          <a:p>
            <a:pPr marL="285750" lvl="1" indent="-285750">
              <a:buFont typeface="Arial"/>
              <a:buChar char="•"/>
            </a:pPr>
            <a:r>
              <a:rPr lang="en-US" sz="1400">
                <a:latin typeface="Rockwell" panose="02060603020205020403" pitchFamily="18" charset="77"/>
              </a:rPr>
              <a:t>Advantage of using larger aircraft (A380) to accommodate more passengers.</a:t>
            </a:r>
          </a:p>
        </p:txBody>
      </p:sp>
      <p:sp>
        <p:nvSpPr>
          <p:cNvPr id="53" name="Freeform 41">
            <a:extLst>
              <a:ext uri="{FF2B5EF4-FFF2-40B4-BE49-F238E27FC236}">
                <a16:creationId xmlns:a16="http://schemas.microsoft.com/office/drawing/2014/main" id="{5757DA05-74E7-A469-41F9-8F7FDED1504F}"/>
              </a:ext>
            </a:extLst>
          </p:cNvPr>
          <p:cNvSpPr/>
          <p:nvPr/>
        </p:nvSpPr>
        <p:spPr>
          <a:xfrm>
            <a:off x="7706049" y="3699692"/>
            <a:ext cx="423259" cy="332787"/>
          </a:xfrm>
          <a:custGeom>
            <a:avLst/>
            <a:gdLst/>
            <a:ahLst/>
            <a:cxnLst/>
            <a:rect l="l" t="t" r="r" b="b"/>
            <a:pathLst>
              <a:path w="634888" h="499181">
                <a:moveTo>
                  <a:pt x="0" y="0"/>
                </a:moveTo>
                <a:lnTo>
                  <a:pt x="634888" y="0"/>
                </a:lnTo>
                <a:lnTo>
                  <a:pt x="634888" y="499181"/>
                </a:lnTo>
                <a:lnTo>
                  <a:pt x="0" y="49918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pic>
        <p:nvPicPr>
          <p:cNvPr id="57" name="Graphic 56" descr="Coins outline">
            <a:extLst>
              <a:ext uri="{FF2B5EF4-FFF2-40B4-BE49-F238E27FC236}">
                <a16:creationId xmlns:a16="http://schemas.microsoft.com/office/drawing/2014/main" id="{47F1CB8E-5DA5-44B7-B423-1A2736F1E2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49801" y="2089991"/>
            <a:ext cx="553309" cy="553309"/>
          </a:xfrm>
          <a:prstGeom prst="rect">
            <a:avLst/>
          </a:prstGeom>
        </p:spPr>
      </p:pic>
      <p:pic>
        <p:nvPicPr>
          <p:cNvPr id="59" name="Graphic 58" descr="Network with solid fill">
            <a:extLst>
              <a:ext uri="{FF2B5EF4-FFF2-40B4-BE49-F238E27FC236}">
                <a16:creationId xmlns:a16="http://schemas.microsoft.com/office/drawing/2014/main" id="{BB6D9CCB-014D-3E83-9CB3-E16878E790A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20422" y="2149584"/>
            <a:ext cx="510862" cy="487957"/>
          </a:xfrm>
          <a:prstGeom prst="rect">
            <a:avLst/>
          </a:prstGeom>
        </p:spPr>
      </p:pic>
      <p:pic>
        <p:nvPicPr>
          <p:cNvPr id="61" name="Graphic 60" descr="Aeroplane with solid fill">
            <a:extLst>
              <a:ext uri="{FF2B5EF4-FFF2-40B4-BE49-F238E27FC236}">
                <a16:creationId xmlns:a16="http://schemas.microsoft.com/office/drawing/2014/main" id="{D75CC0A1-5E86-3256-3D1D-7874CC7E09F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1891" y="3596446"/>
            <a:ext cx="517772" cy="517772"/>
          </a:xfrm>
          <a:prstGeom prst="rect">
            <a:avLst/>
          </a:prstGeom>
        </p:spPr>
      </p:pic>
      <p:sp>
        <p:nvSpPr>
          <p:cNvPr id="63" name="Freeform 2">
            <a:extLst>
              <a:ext uri="{FF2B5EF4-FFF2-40B4-BE49-F238E27FC236}">
                <a16:creationId xmlns:a16="http://schemas.microsoft.com/office/drawing/2014/main" id="{BEB00559-6DB0-FDF9-44DB-22ED999B9361}"/>
              </a:ext>
            </a:extLst>
          </p:cNvPr>
          <p:cNvSpPr/>
          <p:nvPr/>
        </p:nvSpPr>
        <p:spPr>
          <a:xfrm rot="-2454813">
            <a:off x="-1503552" y="-1023129"/>
            <a:ext cx="3136941" cy="2482104"/>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4" name="Freeform 27">
            <a:extLst>
              <a:ext uri="{FF2B5EF4-FFF2-40B4-BE49-F238E27FC236}">
                <a16:creationId xmlns:a16="http://schemas.microsoft.com/office/drawing/2014/main" id="{E33640C3-27B1-1124-E243-71CCE4A53F09}"/>
              </a:ext>
            </a:extLst>
          </p:cNvPr>
          <p:cNvSpPr/>
          <p:nvPr/>
        </p:nvSpPr>
        <p:spPr>
          <a:xfrm>
            <a:off x="-112983" y="53967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5" name="Freeform 29">
            <a:extLst>
              <a:ext uri="{FF2B5EF4-FFF2-40B4-BE49-F238E27FC236}">
                <a16:creationId xmlns:a16="http://schemas.microsoft.com/office/drawing/2014/main" id="{92E978BE-4047-74D0-E199-A980BD437164}"/>
              </a:ext>
            </a:extLst>
          </p:cNvPr>
          <p:cNvSpPr/>
          <p:nvPr/>
        </p:nvSpPr>
        <p:spPr>
          <a:xfrm>
            <a:off x="-112983" y="37806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6" name="Freeform 31">
            <a:extLst>
              <a:ext uri="{FF2B5EF4-FFF2-40B4-BE49-F238E27FC236}">
                <a16:creationId xmlns:a16="http://schemas.microsoft.com/office/drawing/2014/main" id="{1AEE0874-8F49-65D2-995C-B88700ACE3F9}"/>
              </a:ext>
            </a:extLst>
          </p:cNvPr>
          <p:cNvSpPr/>
          <p:nvPr/>
        </p:nvSpPr>
        <p:spPr>
          <a:xfrm>
            <a:off x="-112983" y="21669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7" name="Freeform 33">
            <a:extLst>
              <a:ext uri="{FF2B5EF4-FFF2-40B4-BE49-F238E27FC236}">
                <a16:creationId xmlns:a16="http://schemas.microsoft.com/office/drawing/2014/main" id="{E2557B98-6FF0-0906-5FB8-528EBFDB82C3}"/>
              </a:ext>
            </a:extLst>
          </p:cNvPr>
          <p:cNvSpPr/>
          <p:nvPr/>
        </p:nvSpPr>
        <p:spPr>
          <a:xfrm>
            <a:off x="-112983" y="5533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8" name="Freeform 35">
            <a:extLst>
              <a:ext uri="{FF2B5EF4-FFF2-40B4-BE49-F238E27FC236}">
                <a16:creationId xmlns:a16="http://schemas.microsoft.com/office/drawing/2014/main" id="{FC030114-4528-3F19-E2D1-286BB80DE3C7}"/>
              </a:ext>
            </a:extLst>
          </p:cNvPr>
          <p:cNvSpPr/>
          <p:nvPr/>
        </p:nvSpPr>
        <p:spPr>
          <a:xfrm>
            <a:off x="-112983" y="-10603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9" name="Freeform 2">
            <a:extLst>
              <a:ext uri="{FF2B5EF4-FFF2-40B4-BE49-F238E27FC236}">
                <a16:creationId xmlns:a16="http://schemas.microsoft.com/office/drawing/2014/main" id="{FB17FD29-18C4-709F-5DCF-A4BCBC0FB8B6}"/>
              </a:ext>
            </a:extLst>
          </p:cNvPr>
          <p:cNvSpPr/>
          <p:nvPr/>
        </p:nvSpPr>
        <p:spPr>
          <a:xfrm rot="-2454813">
            <a:off x="-1351152" y="-870729"/>
            <a:ext cx="3136941" cy="2482104"/>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0" name="Freeform 27">
            <a:extLst>
              <a:ext uri="{FF2B5EF4-FFF2-40B4-BE49-F238E27FC236}">
                <a16:creationId xmlns:a16="http://schemas.microsoft.com/office/drawing/2014/main" id="{83AE970C-6BAB-453A-8712-D4A7D6E54F5F}"/>
              </a:ext>
            </a:extLst>
          </p:cNvPr>
          <p:cNvSpPr/>
          <p:nvPr/>
        </p:nvSpPr>
        <p:spPr>
          <a:xfrm>
            <a:off x="39417" y="55491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1" name="Freeform 29">
            <a:extLst>
              <a:ext uri="{FF2B5EF4-FFF2-40B4-BE49-F238E27FC236}">
                <a16:creationId xmlns:a16="http://schemas.microsoft.com/office/drawing/2014/main" id="{9BBC987A-CE70-BF61-CBD3-3B501AD300B1}"/>
              </a:ext>
            </a:extLst>
          </p:cNvPr>
          <p:cNvSpPr/>
          <p:nvPr/>
        </p:nvSpPr>
        <p:spPr>
          <a:xfrm>
            <a:off x="39417" y="39330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2" name="Freeform 31">
            <a:extLst>
              <a:ext uri="{FF2B5EF4-FFF2-40B4-BE49-F238E27FC236}">
                <a16:creationId xmlns:a16="http://schemas.microsoft.com/office/drawing/2014/main" id="{0E9BBB1A-33D2-8FF1-089E-BDA1597FC884}"/>
              </a:ext>
            </a:extLst>
          </p:cNvPr>
          <p:cNvSpPr/>
          <p:nvPr/>
        </p:nvSpPr>
        <p:spPr>
          <a:xfrm>
            <a:off x="39417" y="23193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3" name="Freeform 33">
            <a:extLst>
              <a:ext uri="{FF2B5EF4-FFF2-40B4-BE49-F238E27FC236}">
                <a16:creationId xmlns:a16="http://schemas.microsoft.com/office/drawing/2014/main" id="{639925D9-78C9-6F3F-BADA-59009D3BC586}"/>
              </a:ext>
            </a:extLst>
          </p:cNvPr>
          <p:cNvSpPr/>
          <p:nvPr/>
        </p:nvSpPr>
        <p:spPr>
          <a:xfrm>
            <a:off x="39417" y="7057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4" name="Freeform 35">
            <a:extLst>
              <a:ext uri="{FF2B5EF4-FFF2-40B4-BE49-F238E27FC236}">
                <a16:creationId xmlns:a16="http://schemas.microsoft.com/office/drawing/2014/main" id="{F190E170-6B2E-6F57-BCBE-FF30031EFB13}"/>
              </a:ext>
            </a:extLst>
          </p:cNvPr>
          <p:cNvSpPr/>
          <p:nvPr/>
        </p:nvSpPr>
        <p:spPr>
          <a:xfrm>
            <a:off x="39417" y="-9079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2229579-7D77-E6AA-ED99-69E2F50614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2" r="20714" b="5578"/>
          <a:stretch/>
        </p:blipFill>
        <p:spPr bwMode="auto">
          <a:xfrm>
            <a:off x="3523488" y="210319"/>
            <a:ext cx="8668512" cy="643736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03DAF-AE71-C60A-194E-A3682976A39B}"/>
              </a:ext>
            </a:extLst>
          </p:cNvPr>
          <p:cNvSpPr>
            <a:spLocks noGrp="1"/>
          </p:cNvSpPr>
          <p:nvPr>
            <p:ph type="title"/>
          </p:nvPr>
        </p:nvSpPr>
        <p:spPr>
          <a:xfrm>
            <a:off x="371094" y="1050735"/>
            <a:ext cx="4858131" cy="1124712"/>
          </a:xfrm>
        </p:spPr>
        <p:txBody>
          <a:bodyPr anchor="b">
            <a:noAutofit/>
          </a:bodyPr>
          <a:lstStyle/>
          <a:p>
            <a:r>
              <a:rPr lang="en-US" sz="4600" b="1">
                <a:latin typeface="Rockwell" panose="02060603020205020403" pitchFamily="18" charset="77"/>
                <a:ea typeface="+mn-ea"/>
                <a:cs typeface="Calibri Light"/>
              </a:rPr>
              <a:t>Rise of A380</a:t>
            </a:r>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F60C6C5-609D-A4FC-2F3A-DE11ABFEB39C}"/>
              </a:ext>
            </a:extLst>
          </p:cNvPr>
          <p:cNvSpPr>
            <a:spLocks noGrp="1"/>
          </p:cNvSpPr>
          <p:nvPr>
            <p:ph idx="1"/>
          </p:nvPr>
        </p:nvSpPr>
        <p:spPr>
          <a:xfrm>
            <a:off x="371093" y="2718054"/>
            <a:ext cx="3900869" cy="3207258"/>
          </a:xfrm>
        </p:spPr>
        <p:txBody>
          <a:bodyPr anchor="t">
            <a:normAutofit/>
          </a:bodyPr>
          <a:lstStyle/>
          <a:p>
            <a:r>
              <a:rPr lang="en-US" sz="1800">
                <a:latin typeface="Rockwell" panose="02060603020205020403" pitchFamily="18" charset="77"/>
              </a:rPr>
              <a:t>The Airbus A380, introduced in 2005, was a revolutionary aircraft in the aviation industry, known for its size and capacity.</a:t>
            </a:r>
          </a:p>
          <a:p>
            <a:r>
              <a:rPr lang="en-US" sz="1800">
                <a:latin typeface="Rockwell" panose="02060603020205020403" pitchFamily="18" charset="77"/>
              </a:rPr>
              <a:t>It was the world's largest passenger airliner, designed to accommodate the growing demand for air travel, particularly in high-density routes.</a:t>
            </a:r>
          </a:p>
        </p:txBody>
      </p:sp>
    </p:spTree>
    <p:extLst>
      <p:ext uri="{BB962C8B-B14F-4D97-AF65-F5344CB8AC3E}">
        <p14:creationId xmlns:p14="http://schemas.microsoft.com/office/powerpoint/2010/main" val="7784106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EB8C74-9266-227E-E437-B525015F4BA7}"/>
              </a:ext>
            </a:extLst>
          </p:cNvPr>
          <p:cNvPicPr>
            <a:picLocks noChangeAspect="1"/>
          </p:cNvPicPr>
          <p:nvPr/>
        </p:nvPicPr>
        <p:blipFill rotWithShape="1">
          <a:blip r:embed="rId3"/>
          <a:srcRect b="10959"/>
          <a:stretch/>
        </p:blipFill>
        <p:spPr>
          <a:xfrm>
            <a:off x="314325" y="2858789"/>
            <a:ext cx="5086671" cy="3560906"/>
          </a:xfrm>
          <a:prstGeom prst="rect">
            <a:avLst/>
          </a:prstGeom>
        </p:spPr>
      </p:pic>
      <p:pic>
        <p:nvPicPr>
          <p:cNvPr id="7" name="Picture 6">
            <a:extLst>
              <a:ext uri="{FF2B5EF4-FFF2-40B4-BE49-F238E27FC236}">
                <a16:creationId xmlns:a16="http://schemas.microsoft.com/office/drawing/2014/main" id="{A59C3F62-079F-EA6A-4EC6-48D1ADA64F84}"/>
              </a:ext>
            </a:extLst>
          </p:cNvPr>
          <p:cNvPicPr>
            <a:picLocks noChangeAspect="1"/>
          </p:cNvPicPr>
          <p:nvPr/>
        </p:nvPicPr>
        <p:blipFill rotWithShape="1">
          <a:blip r:embed="rId4"/>
          <a:srcRect b="9494"/>
          <a:stretch/>
        </p:blipFill>
        <p:spPr>
          <a:xfrm>
            <a:off x="6096000" y="2858789"/>
            <a:ext cx="5992446" cy="3757612"/>
          </a:xfrm>
          <a:prstGeom prst="rect">
            <a:avLst/>
          </a:prstGeom>
        </p:spPr>
      </p:pic>
      <p:sp>
        <p:nvSpPr>
          <p:cNvPr id="10" name="Content Placeholder 2">
            <a:extLst>
              <a:ext uri="{FF2B5EF4-FFF2-40B4-BE49-F238E27FC236}">
                <a16:creationId xmlns:a16="http://schemas.microsoft.com/office/drawing/2014/main" id="{40BC0971-49DC-9731-DBFD-B3950CFC1050}"/>
              </a:ext>
            </a:extLst>
          </p:cNvPr>
          <p:cNvSpPr>
            <a:spLocks noGrp="1"/>
          </p:cNvSpPr>
          <p:nvPr>
            <p:ph idx="1"/>
          </p:nvPr>
        </p:nvSpPr>
        <p:spPr>
          <a:xfrm>
            <a:off x="99391" y="147482"/>
            <a:ext cx="11857384" cy="2208091"/>
          </a:xfrm>
        </p:spPr>
        <p:txBody>
          <a:bodyPr>
            <a:normAutofit/>
          </a:bodyPr>
          <a:lstStyle/>
          <a:p>
            <a:pPr marL="0" indent="0">
              <a:buNone/>
            </a:pPr>
            <a:r>
              <a:rPr lang="en-US" sz="4600" b="1">
                <a:latin typeface="Rockwell" panose="02060603020205020403" pitchFamily="18" charset="77"/>
                <a:cs typeface="Calibri Light"/>
              </a:rPr>
              <a:t>Early Orders and Confidence:</a:t>
            </a:r>
          </a:p>
          <a:p>
            <a:r>
              <a:rPr lang="en-US" sz="1800">
                <a:latin typeface="Rockwell" panose="02060603020205020403" pitchFamily="18" charset="77"/>
              </a:rPr>
              <a:t>2001 - Airbus secured 50 firm orders from six major airlines, including Air France, British Airways, Emirates Airlines, Qantas Airways, Singapore Airlines (SIA), and Virgin Atlantic.</a:t>
            </a:r>
          </a:p>
          <a:p>
            <a:r>
              <a:rPr lang="en-US" sz="1800">
                <a:latin typeface="Rockwell" panose="02060603020205020403" pitchFamily="18" charset="77"/>
              </a:rPr>
              <a:t>Demonstrated strong confidence in the A380 project, with the same airlines also taking options to buy another 42 of the new jets.</a:t>
            </a:r>
          </a:p>
          <a:p>
            <a:endParaRPr lang="en-US" sz="2200"/>
          </a:p>
          <a:p>
            <a:pPr marL="0" indent="0">
              <a:buNone/>
            </a:pPr>
            <a:endParaRPr lang="en-US" sz="2200"/>
          </a:p>
          <a:p>
            <a:pPr marL="0" indent="0">
              <a:buNone/>
            </a:pPr>
            <a:endParaRPr lang="en-US" sz="2200"/>
          </a:p>
        </p:txBody>
      </p:sp>
    </p:spTree>
    <p:extLst>
      <p:ext uri="{BB962C8B-B14F-4D97-AF65-F5344CB8AC3E}">
        <p14:creationId xmlns:p14="http://schemas.microsoft.com/office/powerpoint/2010/main" val="261410697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arge airplane in a hangar&#10;&#10;Description automatically generated">
            <a:extLst>
              <a:ext uri="{FF2B5EF4-FFF2-40B4-BE49-F238E27FC236}">
                <a16:creationId xmlns:a16="http://schemas.microsoft.com/office/drawing/2014/main" id="{B8FDA3A1-B562-FB48-B4A4-6EF48A21BB26}"/>
              </a:ext>
            </a:extLst>
          </p:cNvPr>
          <p:cNvPicPr>
            <a:picLocks noChangeAspect="1"/>
          </p:cNvPicPr>
          <p:nvPr/>
        </p:nvPicPr>
        <p:blipFill rotWithShape="1">
          <a:blip r:embed="rId2"/>
          <a:srcRect t="9876" r="-2" b="8275"/>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Content Placeholder 4">
            <a:extLst>
              <a:ext uri="{FF2B5EF4-FFF2-40B4-BE49-F238E27FC236}">
                <a16:creationId xmlns:a16="http://schemas.microsoft.com/office/drawing/2014/main" id="{B0101260-6E8D-8F3F-EB1E-9B91C6F633D9}"/>
              </a:ext>
            </a:extLst>
          </p:cNvPr>
          <p:cNvPicPr>
            <a:picLocks noGrp="1" noChangeAspect="1"/>
          </p:cNvPicPr>
          <p:nvPr>
            <p:ph idx="1"/>
          </p:nvPr>
        </p:nvPicPr>
        <p:blipFill rotWithShape="1">
          <a:blip r:embed="rId3"/>
          <a:srcRect t="16165" r="-2" b="2054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43" name="Freeform: Shape 4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4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FFA00A3-DE97-047F-DD9D-A9677D981D79}"/>
              </a:ext>
            </a:extLst>
          </p:cNvPr>
          <p:cNvSpPr>
            <a:spLocks noGrp="1"/>
          </p:cNvSpPr>
          <p:nvPr>
            <p:ph type="title"/>
          </p:nvPr>
        </p:nvSpPr>
        <p:spPr>
          <a:xfrm>
            <a:off x="448056" y="859536"/>
            <a:ext cx="4832802" cy="1243584"/>
          </a:xfrm>
        </p:spPr>
        <p:txBody>
          <a:bodyPr>
            <a:normAutofit/>
          </a:bodyPr>
          <a:lstStyle/>
          <a:p>
            <a:r>
              <a:rPr lang="en-US" sz="3400" b="1">
                <a:latin typeface="Rockwell" panose="02060603020205020403" pitchFamily="18" charset="77"/>
                <a:ea typeface="+mn-ea"/>
                <a:cs typeface="Calibri Light"/>
              </a:rPr>
              <a:t>Production Timeline</a:t>
            </a:r>
          </a:p>
        </p:txBody>
      </p:sp>
      <p:sp>
        <p:nvSpPr>
          <p:cNvPr id="47" name="Rectangle 4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9" name="Rectangle 4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7" name="Content Placeholder 2">
            <a:extLst>
              <a:ext uri="{FF2B5EF4-FFF2-40B4-BE49-F238E27FC236}">
                <a16:creationId xmlns:a16="http://schemas.microsoft.com/office/drawing/2014/main" id="{66FD120C-08F5-C91C-99F5-804F36D80FAB}"/>
              </a:ext>
            </a:extLst>
          </p:cNvPr>
          <p:cNvGraphicFramePr/>
          <p:nvPr>
            <p:extLst>
              <p:ext uri="{D42A27DB-BD31-4B8C-83A1-F6EECF244321}">
                <p14:modId xmlns:p14="http://schemas.microsoft.com/office/powerpoint/2010/main" val="1267468097"/>
              </p:ext>
            </p:extLst>
          </p:nvPr>
        </p:nvGraphicFramePr>
        <p:xfrm>
          <a:off x="448056" y="2512611"/>
          <a:ext cx="4832803" cy="3664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Oval 5">
            <a:extLst>
              <a:ext uri="{FF2B5EF4-FFF2-40B4-BE49-F238E27FC236}">
                <a16:creationId xmlns:a16="http://schemas.microsoft.com/office/drawing/2014/main" id="{77640AB9-507D-448F-8DC3-BAD6D33BF5CC}"/>
              </a:ext>
            </a:extLst>
          </p:cNvPr>
          <p:cNvSpPr/>
          <p:nvPr/>
        </p:nvSpPr>
        <p:spPr>
          <a:xfrm>
            <a:off x="4747693" y="3821706"/>
            <a:ext cx="73287" cy="73287"/>
          </a:xfrm>
          <a:prstGeom prst="ellipse">
            <a:avLst/>
          </a:prstGeom>
        </p:spPr>
        <p:style>
          <a:lnRef idx="2">
            <a:schemeClr val="lt1">
              <a:hueOff val="0"/>
              <a:satOff val="0"/>
              <a:lumOff val="0"/>
              <a:alphaOff val="0"/>
            </a:schemeClr>
          </a:lnRef>
          <a:fillRef idx="1">
            <a:schemeClr val="accent1">
              <a:shade val="80000"/>
              <a:hueOff val="709557"/>
              <a:satOff val="-39844"/>
              <a:lumOff val="34361"/>
              <a:alphaOff val="0"/>
            </a:schemeClr>
          </a:fillRef>
          <a:effectRef idx="0">
            <a:schemeClr val="accent1">
              <a:shade val="80000"/>
              <a:hueOff val="709557"/>
              <a:satOff val="-39844"/>
              <a:lumOff val="34361"/>
              <a:alphaOff val="0"/>
            </a:schemeClr>
          </a:effectRef>
          <a:fontRef idx="minor">
            <a:schemeClr val="lt1"/>
          </a:fontRef>
        </p:style>
        <p:txBody>
          <a:bodyPr/>
          <a:lstStyle/>
          <a:p>
            <a:endParaRPr lang="en-US"/>
          </a:p>
        </p:txBody>
      </p:sp>
      <p:sp>
        <p:nvSpPr>
          <p:cNvPr id="8" name="Straight Connector 7">
            <a:extLst>
              <a:ext uri="{FF2B5EF4-FFF2-40B4-BE49-F238E27FC236}">
                <a16:creationId xmlns:a16="http://schemas.microsoft.com/office/drawing/2014/main" id="{A3D9AD0B-84E2-0141-5C91-88014C699949}"/>
              </a:ext>
            </a:extLst>
          </p:cNvPr>
          <p:cNvSpPr/>
          <p:nvPr/>
        </p:nvSpPr>
        <p:spPr>
          <a:xfrm>
            <a:off x="4784337" y="3894993"/>
            <a:ext cx="0" cy="293148"/>
          </a:xfrm>
          <a:prstGeom prst="line">
            <a:avLst/>
          </a:prstGeom>
          <a:noFill/>
          <a:ln w="6350" cap="flat" cmpd="sng" algn="ctr">
            <a:solidFill>
              <a:schemeClr val="accent1">
                <a:shade val="90000"/>
                <a:hueOff val="532086"/>
                <a:satOff val="-29423"/>
                <a:lumOff val="24145"/>
                <a:alphaOff val="0"/>
              </a:schemeClr>
            </a:solidFill>
            <a:prstDash val="dash"/>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9" name="TextBox 8">
            <a:extLst>
              <a:ext uri="{FF2B5EF4-FFF2-40B4-BE49-F238E27FC236}">
                <a16:creationId xmlns:a16="http://schemas.microsoft.com/office/drawing/2014/main" id="{3FAD50CB-7C1F-AA10-A599-6DB0FD516298}"/>
              </a:ext>
            </a:extLst>
          </p:cNvPr>
          <p:cNvSpPr txBox="1"/>
          <p:nvPr/>
        </p:nvSpPr>
        <p:spPr>
          <a:xfrm>
            <a:off x="3663781" y="3552042"/>
            <a:ext cx="2438488" cy="244682"/>
          </a:xfrm>
          <a:prstGeom prst="rect">
            <a:avLst/>
          </a:prstGeom>
          <a:noFill/>
        </p:spPr>
        <p:txBody>
          <a:bodyPr wrap="none" rtlCol="0">
            <a:spAutoFit/>
          </a:bodyPr>
          <a:lstStyle/>
          <a:p>
            <a:pPr algn="ctr" defTabSz="488950">
              <a:lnSpc>
                <a:spcPct val="90000"/>
              </a:lnSpc>
              <a:spcBef>
                <a:spcPct val="0"/>
              </a:spcBef>
              <a:spcAft>
                <a:spcPct val="35000"/>
              </a:spcAft>
            </a:pPr>
            <a:r>
              <a:rPr lang="en-US" sz="1100">
                <a:solidFill>
                  <a:prstClr val="black">
                    <a:hueOff val="0"/>
                    <a:satOff val="0"/>
                    <a:lumOff val="0"/>
                    <a:alphaOff val="0"/>
                  </a:prstClr>
                </a:solidFill>
                <a:latin typeface="Calibri" panose="020F0502020204030204"/>
              </a:rPr>
              <a:t>April 27th – First flight with SIA took off</a:t>
            </a:r>
          </a:p>
        </p:txBody>
      </p:sp>
    </p:spTree>
    <p:extLst>
      <p:ext uri="{BB962C8B-B14F-4D97-AF65-F5344CB8AC3E}">
        <p14:creationId xmlns:p14="http://schemas.microsoft.com/office/powerpoint/2010/main" val="197103248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iralling fan figure">
            <a:extLst>
              <a:ext uri="{FF2B5EF4-FFF2-40B4-BE49-F238E27FC236}">
                <a16:creationId xmlns:a16="http://schemas.microsoft.com/office/drawing/2014/main" id="{A6F211B8-70EE-EA9F-FCA0-E7518D6AD47C}"/>
              </a:ext>
            </a:extLst>
          </p:cNvPr>
          <p:cNvPicPr>
            <a:picLocks noChangeAspect="1"/>
          </p:cNvPicPr>
          <p:nvPr/>
        </p:nvPicPr>
        <p:blipFill rotWithShape="1">
          <a:blip r:embed="rId4"/>
          <a:srcRect t="24042" r="-2" b="6984"/>
          <a:stretch/>
        </p:blipFill>
        <p:spPr>
          <a:xfrm>
            <a:off x="4883025" y="-89637"/>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3" name="Picture 2" descr="A blueprint of an airplane&#10;&#10;Description automatically generated">
            <a:extLst>
              <a:ext uri="{FF2B5EF4-FFF2-40B4-BE49-F238E27FC236}">
                <a16:creationId xmlns:a16="http://schemas.microsoft.com/office/drawing/2014/main" id="{17068641-E78D-8389-CAA8-FC9C0E74C30C}"/>
              </a:ext>
            </a:extLst>
          </p:cNvPr>
          <p:cNvPicPr>
            <a:picLocks noChangeAspect="1"/>
          </p:cNvPicPr>
          <p:nvPr/>
        </p:nvPicPr>
        <p:blipFill rotWithShape="1">
          <a:blip r:embed="rId5"/>
          <a:srcRect t="34987" r="2" b="2116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46" name="Freeform: Shape 3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3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24C68140-97A8-B2BB-C58E-9C9825CEEB29}"/>
              </a:ext>
            </a:extLst>
          </p:cNvPr>
          <p:cNvSpPr>
            <a:spLocks noGrp="1"/>
          </p:cNvSpPr>
          <p:nvPr>
            <p:ph type="title"/>
          </p:nvPr>
        </p:nvSpPr>
        <p:spPr>
          <a:xfrm>
            <a:off x="448056" y="859536"/>
            <a:ext cx="4832802" cy="1243584"/>
          </a:xfrm>
        </p:spPr>
        <p:txBody>
          <a:bodyPr>
            <a:normAutofit/>
          </a:bodyPr>
          <a:lstStyle/>
          <a:p>
            <a:r>
              <a:rPr lang="en-US" sz="3400" b="1">
                <a:latin typeface="Rockwell" panose="02060603020205020403" pitchFamily="18" charset="77"/>
                <a:ea typeface="+mn-ea"/>
                <a:cs typeface="Calibri Light"/>
              </a:rPr>
              <a:t>Features and Specifications</a:t>
            </a:r>
          </a:p>
        </p:txBody>
      </p:sp>
      <p:sp>
        <p:nvSpPr>
          <p:cNvPr id="48" name="Rectangle 4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3" name="Rectangle 4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Content Placeholder 2">
            <a:extLst>
              <a:ext uri="{FF2B5EF4-FFF2-40B4-BE49-F238E27FC236}">
                <a16:creationId xmlns:a16="http://schemas.microsoft.com/office/drawing/2014/main" id="{DB13D5C4-57B6-0F31-4CCF-14D7D08C1644}"/>
              </a:ext>
            </a:extLst>
          </p:cNvPr>
          <p:cNvSpPr>
            <a:spLocks noGrp="1"/>
          </p:cNvSpPr>
          <p:nvPr>
            <p:ph idx="1"/>
          </p:nvPr>
        </p:nvSpPr>
        <p:spPr>
          <a:xfrm>
            <a:off x="448056" y="2512611"/>
            <a:ext cx="4832803" cy="3664351"/>
          </a:xfrm>
        </p:spPr>
        <p:txBody>
          <a:bodyPr>
            <a:normAutofit/>
          </a:bodyPr>
          <a:lstStyle/>
          <a:p>
            <a:r>
              <a:rPr lang="en-US" sz="2000">
                <a:latin typeface="Rockwell" panose="02060603020205020403" pitchFamily="18" charset="77"/>
              </a:rPr>
              <a:t>Double-deck, four-engine jet</a:t>
            </a:r>
          </a:p>
          <a:p>
            <a:r>
              <a:rPr lang="en-US" sz="2000">
                <a:latin typeface="Rockwell" panose="02060603020205020403" pitchFamily="18" charset="77"/>
              </a:rPr>
              <a:t>World's largest passenger airliner until the Boeing 777X entered service in 2023. </a:t>
            </a:r>
          </a:p>
          <a:p>
            <a:r>
              <a:rPr lang="en-US" sz="2000">
                <a:latin typeface="Rockwell" panose="02060603020205020403" pitchFamily="18" charset="77"/>
              </a:rPr>
              <a:t>Seating capacity of 550 passengers and a maximum capacity of 853 passengers.</a:t>
            </a:r>
          </a:p>
          <a:p>
            <a:r>
              <a:rPr lang="en-US" sz="2000">
                <a:latin typeface="Rockwell" panose="02060603020205020403" pitchFamily="18" charset="77"/>
              </a:rPr>
              <a:t>Powered by four Rolls-Royce Trent 900 turbofan engines </a:t>
            </a:r>
          </a:p>
          <a:p>
            <a:r>
              <a:rPr lang="en-US" sz="2000">
                <a:latin typeface="Rockwell" panose="02060603020205020403" pitchFamily="18" charset="77"/>
              </a:rPr>
              <a:t>Range of 8,000 nautical miles (14,800 kilometers).</a:t>
            </a:r>
          </a:p>
        </p:txBody>
      </p:sp>
    </p:spTree>
    <p:extLst>
      <p:ext uri="{BB962C8B-B14F-4D97-AF65-F5344CB8AC3E}">
        <p14:creationId xmlns:p14="http://schemas.microsoft.com/office/powerpoint/2010/main" val="4228533706"/>
      </p:ext>
    </p:extLst>
  </p:cSld>
  <p:clrMapOvr>
    <a:masterClrMapping/>
  </p:clrMapOvr>
  <p:transition spd="slow">
    <p:push dir="u"/>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FCE8-05C5-8026-275F-A340F376D623}"/>
              </a:ext>
            </a:extLst>
          </p:cNvPr>
          <p:cNvSpPr>
            <a:spLocks noGrp="1"/>
          </p:cNvSpPr>
          <p:nvPr>
            <p:ph type="title"/>
          </p:nvPr>
        </p:nvSpPr>
        <p:spPr>
          <a:xfrm>
            <a:off x="0" y="18255"/>
            <a:ext cx="5120561" cy="1325563"/>
          </a:xfrm>
        </p:spPr>
        <p:txBody>
          <a:bodyPr>
            <a:normAutofit/>
          </a:bodyPr>
          <a:lstStyle/>
          <a:p>
            <a:r>
              <a:rPr lang="en-US" sz="3400" b="1">
                <a:latin typeface="Rockwell" panose="02060603020205020403" pitchFamily="18" charset="77"/>
                <a:ea typeface="+mn-ea"/>
                <a:cs typeface="Calibri Light"/>
              </a:rPr>
              <a:t>Unique features</a:t>
            </a:r>
          </a:p>
        </p:txBody>
      </p:sp>
      <p:graphicFrame>
        <p:nvGraphicFramePr>
          <p:cNvPr id="9" name="Content Placeholder 2">
            <a:extLst>
              <a:ext uri="{FF2B5EF4-FFF2-40B4-BE49-F238E27FC236}">
                <a16:creationId xmlns:a16="http://schemas.microsoft.com/office/drawing/2014/main" id="{BDAEBFE2-0DEA-273B-E8F6-AAAD8E1E6050}"/>
              </a:ext>
            </a:extLst>
          </p:cNvPr>
          <p:cNvGraphicFramePr>
            <a:graphicFrameLocks noGrp="1"/>
          </p:cNvGraphicFramePr>
          <p:nvPr>
            <p:ph idx="1"/>
            <p:extLst>
              <p:ext uri="{D42A27DB-BD31-4B8C-83A1-F6EECF244321}">
                <p14:modId xmlns:p14="http://schemas.microsoft.com/office/powerpoint/2010/main" val="3923171969"/>
              </p:ext>
            </p:extLst>
          </p:nvPr>
        </p:nvGraphicFramePr>
        <p:xfrm>
          <a:off x="209551" y="1503955"/>
          <a:ext cx="509219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bathroom with a shower and sink&#10;&#10;Description automatically generated">
            <a:extLst>
              <a:ext uri="{FF2B5EF4-FFF2-40B4-BE49-F238E27FC236}">
                <a16:creationId xmlns:a16="http://schemas.microsoft.com/office/drawing/2014/main" id="{2BD5D5A9-1E78-BD8B-EAD9-C91486781431}"/>
              </a:ext>
            </a:extLst>
          </p:cNvPr>
          <p:cNvPicPr>
            <a:picLocks noChangeAspect="1"/>
          </p:cNvPicPr>
          <p:nvPr/>
        </p:nvPicPr>
        <p:blipFill rotWithShape="1">
          <a:blip r:embed="rId7"/>
          <a:srcRect l="18498" r="3590" b="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7" name="Picture 6" descr="A plane with stairs and seats&#10;&#10;Description automatically generated">
            <a:extLst>
              <a:ext uri="{FF2B5EF4-FFF2-40B4-BE49-F238E27FC236}">
                <a16:creationId xmlns:a16="http://schemas.microsoft.com/office/drawing/2014/main" id="{63387783-FA42-32D8-1F1A-5088072EB206}"/>
              </a:ext>
            </a:extLst>
          </p:cNvPr>
          <p:cNvPicPr>
            <a:picLocks noChangeAspect="1"/>
          </p:cNvPicPr>
          <p:nvPr/>
        </p:nvPicPr>
        <p:blipFill rotWithShape="1">
          <a:blip r:embed="rId8"/>
          <a:srcRect l="17520" r="16664"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4" name="Graphic 3" descr="Deaf with solid fill">
            <a:extLst>
              <a:ext uri="{FF2B5EF4-FFF2-40B4-BE49-F238E27FC236}">
                <a16:creationId xmlns:a16="http://schemas.microsoft.com/office/drawing/2014/main" id="{6CF1191B-0997-CE12-5245-A59B8D4861C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2051" y="4022387"/>
            <a:ext cx="457200" cy="457200"/>
          </a:xfrm>
          <a:prstGeom prst="rect">
            <a:avLst/>
          </a:prstGeom>
        </p:spPr>
      </p:pic>
    </p:spTree>
    <p:extLst>
      <p:ext uri="{BB962C8B-B14F-4D97-AF65-F5344CB8AC3E}">
        <p14:creationId xmlns:p14="http://schemas.microsoft.com/office/powerpoint/2010/main" val="291200919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6428-104C-0A20-9BEA-2A385BF80710}"/>
              </a:ext>
            </a:extLst>
          </p:cNvPr>
          <p:cNvSpPr>
            <a:spLocks noGrp="1"/>
          </p:cNvSpPr>
          <p:nvPr>
            <p:ph type="title"/>
          </p:nvPr>
        </p:nvSpPr>
        <p:spPr>
          <a:xfrm>
            <a:off x="147637" y="1015654"/>
            <a:ext cx="5067830" cy="1402470"/>
          </a:xfrm>
        </p:spPr>
        <p:txBody>
          <a:bodyPr anchor="t">
            <a:normAutofit/>
          </a:bodyPr>
          <a:lstStyle/>
          <a:p>
            <a:r>
              <a:rPr lang="en-US" sz="3200" b="1">
                <a:latin typeface="Rockwell" panose="02060603020205020403" pitchFamily="18" charset="77"/>
                <a:ea typeface="+mn-ea"/>
                <a:cs typeface="Calibri Light"/>
              </a:rPr>
              <a:t>Impacts of A380:</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B01F0E-31DE-543C-61FE-256D250283DB}"/>
              </a:ext>
            </a:extLst>
          </p:cNvPr>
          <p:cNvSpPr>
            <a:spLocks noGrp="1"/>
          </p:cNvSpPr>
          <p:nvPr>
            <p:ph idx="1"/>
          </p:nvPr>
        </p:nvSpPr>
        <p:spPr>
          <a:xfrm>
            <a:off x="371476" y="2071689"/>
            <a:ext cx="4570672" cy="3770658"/>
          </a:xfrm>
        </p:spPr>
        <p:txBody>
          <a:bodyPr vert="horz" lIns="91440" tIns="45720" rIns="91440" bIns="45720" rtlCol="0">
            <a:normAutofit fontScale="85000" lnSpcReduction="20000"/>
          </a:bodyPr>
          <a:lstStyle/>
          <a:p>
            <a:pPr marL="0" indent="0">
              <a:lnSpc>
                <a:spcPct val="120000"/>
              </a:lnSpc>
              <a:buNone/>
            </a:pPr>
            <a:r>
              <a:rPr lang="en-US" sz="1400" b="1">
                <a:latin typeface="Rockwell" panose="02060603020205020403" pitchFamily="18" charset="77"/>
              </a:rPr>
              <a:t>Market Impact: </a:t>
            </a:r>
            <a:endParaRPr lang="en-US" sz="1400" b="1">
              <a:latin typeface="Rockwell" panose="02060603020205020403" pitchFamily="18" charset="77"/>
              <a:ea typeface="Calibri"/>
              <a:cs typeface="Calibri"/>
            </a:endParaRPr>
          </a:p>
          <a:p>
            <a:pPr>
              <a:lnSpc>
                <a:spcPct val="120000"/>
              </a:lnSpc>
            </a:pPr>
            <a:r>
              <a:rPr lang="en-US" sz="1400">
                <a:latin typeface="Rockwell" panose="02060603020205020403" pitchFamily="18" charset="77"/>
              </a:rPr>
              <a:t>Increased Airbus's visibility in the high-capacity aircraft market</a:t>
            </a:r>
          </a:p>
          <a:p>
            <a:pPr>
              <a:lnSpc>
                <a:spcPct val="120000"/>
              </a:lnSpc>
            </a:pPr>
            <a:r>
              <a:rPr lang="en-US" sz="1400">
                <a:latin typeface="Rockwell" panose="02060603020205020403" pitchFamily="18" charset="77"/>
              </a:rPr>
              <a:t>Airlines were able to offer new solutions, consolidate frequencies, and introduce new routes</a:t>
            </a:r>
          </a:p>
          <a:p>
            <a:pPr marL="0" indent="0">
              <a:lnSpc>
                <a:spcPct val="120000"/>
              </a:lnSpc>
              <a:buNone/>
            </a:pPr>
            <a:r>
              <a:rPr lang="en-US" sz="1400" b="1">
                <a:latin typeface="Rockwell" panose="02060603020205020403" pitchFamily="18" charset="77"/>
              </a:rPr>
              <a:t>Operational Benefits:</a:t>
            </a:r>
            <a:endParaRPr lang="en-US" sz="1400" b="1">
              <a:latin typeface="Rockwell" panose="02060603020205020403" pitchFamily="18" charset="77"/>
              <a:ea typeface="Calibri"/>
              <a:cs typeface="Calibri"/>
            </a:endParaRPr>
          </a:p>
          <a:p>
            <a:pPr>
              <a:lnSpc>
                <a:spcPct val="120000"/>
              </a:lnSpc>
            </a:pPr>
            <a:r>
              <a:rPr lang="en-US" sz="1400">
                <a:latin typeface="Rockwell" panose="02060603020205020403" pitchFamily="18" charset="77"/>
              </a:rPr>
              <a:t>British Airways used the A380 to consolidate frequencies and release valuable slots for new destinations</a:t>
            </a:r>
          </a:p>
          <a:p>
            <a:pPr>
              <a:lnSpc>
                <a:spcPct val="120000"/>
              </a:lnSpc>
            </a:pPr>
            <a:r>
              <a:rPr lang="en-US" sz="1400">
                <a:latin typeface="Rockwell" panose="02060603020205020403" pitchFamily="18" charset="77"/>
              </a:rPr>
              <a:t>Thai Airways replaced 10 weekly flights between Bangkok and Paris with a daily A380 flight to serve high-demand routes.</a:t>
            </a:r>
          </a:p>
          <a:p>
            <a:pPr marL="0" indent="0">
              <a:lnSpc>
                <a:spcPct val="120000"/>
              </a:lnSpc>
              <a:buNone/>
            </a:pPr>
            <a:r>
              <a:rPr lang="en-US" sz="1400" b="1">
                <a:latin typeface="Rockwell" panose="02060603020205020403" pitchFamily="18" charset="77"/>
              </a:rPr>
              <a:t>Network Optimization:</a:t>
            </a:r>
            <a:endParaRPr lang="en-US" sz="1400" b="1">
              <a:latin typeface="Rockwell" panose="02060603020205020403" pitchFamily="18" charset="77"/>
              <a:ea typeface="Calibri"/>
              <a:cs typeface="Calibri"/>
            </a:endParaRPr>
          </a:p>
          <a:p>
            <a:pPr>
              <a:lnSpc>
                <a:spcPct val="120000"/>
              </a:lnSpc>
            </a:pPr>
            <a:r>
              <a:rPr lang="en-US" sz="1400">
                <a:latin typeface="Rockwell" panose="02060603020205020403" pitchFamily="18" charset="77"/>
              </a:rPr>
              <a:t>SIA switched all three daily Boeing 747 frequencies to A380 on its London to Singapore route, capturing high levels of demand and carrying more passengers.</a:t>
            </a:r>
          </a:p>
          <a:p>
            <a:pPr marL="0" indent="0">
              <a:buNone/>
            </a:pPr>
            <a:endParaRPr lang="en-US" sz="1400">
              <a:latin typeface="Rockwell" panose="02060603020205020403" pitchFamily="18" charset="77"/>
            </a:endParaRPr>
          </a:p>
        </p:txBody>
      </p:sp>
      <p:pic>
        <p:nvPicPr>
          <p:cNvPr id="5" name="Picture 4" descr="Back view of an aeroplane">
            <a:extLst>
              <a:ext uri="{FF2B5EF4-FFF2-40B4-BE49-F238E27FC236}">
                <a16:creationId xmlns:a16="http://schemas.microsoft.com/office/drawing/2014/main" id="{5F6417AA-8AF0-F236-79DF-5F6A449E3DE3}"/>
              </a:ext>
            </a:extLst>
          </p:cNvPr>
          <p:cNvPicPr>
            <a:picLocks noChangeAspect="1"/>
          </p:cNvPicPr>
          <p:nvPr/>
        </p:nvPicPr>
        <p:blipFill rotWithShape="1">
          <a:blip r:embed="rId3"/>
          <a:srcRect l="12241" r="24093" b="-1"/>
          <a:stretch/>
        </p:blipFill>
        <p:spPr>
          <a:xfrm>
            <a:off x="5650992" y="10"/>
            <a:ext cx="6541008" cy="6857990"/>
          </a:xfrm>
          <a:prstGeom prst="rect">
            <a:avLst/>
          </a:prstGeom>
        </p:spPr>
      </p:pic>
    </p:spTree>
    <p:extLst>
      <p:ext uri="{BB962C8B-B14F-4D97-AF65-F5344CB8AC3E}">
        <p14:creationId xmlns:p14="http://schemas.microsoft.com/office/powerpoint/2010/main" val="99104703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1FC0CD-B802-11F8-E8B5-253F247C5EF0}"/>
              </a:ext>
            </a:extLst>
          </p:cNvPr>
          <p:cNvSpPr txBox="1">
            <a:spLocks/>
          </p:cNvSpPr>
          <p:nvPr/>
        </p:nvSpPr>
        <p:spPr>
          <a:xfrm>
            <a:off x="0" y="195535"/>
            <a:ext cx="11544300"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latin typeface="Rockwell" panose="02060603020205020403" pitchFamily="18" charset="77"/>
                <a:ea typeface="+mn-ea"/>
                <a:cs typeface="Calibri Light"/>
              </a:rPr>
              <a:t>Revenue Potential and Industry Recognition</a:t>
            </a:r>
          </a:p>
        </p:txBody>
      </p:sp>
      <p:graphicFrame>
        <p:nvGraphicFramePr>
          <p:cNvPr id="5" name="Content Placeholder 2">
            <a:extLst>
              <a:ext uri="{FF2B5EF4-FFF2-40B4-BE49-F238E27FC236}">
                <a16:creationId xmlns:a16="http://schemas.microsoft.com/office/drawing/2014/main" id="{45E50E3C-C6BA-DC7E-E6EF-2EC888117DE5}"/>
              </a:ext>
            </a:extLst>
          </p:cNvPr>
          <p:cNvGraphicFramePr>
            <a:graphicFrameLocks/>
          </p:cNvGraphicFramePr>
          <p:nvPr>
            <p:extLst>
              <p:ext uri="{D42A27DB-BD31-4B8C-83A1-F6EECF244321}">
                <p14:modId xmlns:p14="http://schemas.microsoft.com/office/powerpoint/2010/main" val="656889130"/>
              </p:ext>
            </p:extLst>
          </p:nvPr>
        </p:nvGraphicFramePr>
        <p:xfrm>
          <a:off x="906780" y="2360294"/>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89831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alking a camel with a city in the background&#10;&#10;Description automatically generated">
            <a:extLst>
              <a:ext uri="{FF2B5EF4-FFF2-40B4-BE49-F238E27FC236}">
                <a16:creationId xmlns:a16="http://schemas.microsoft.com/office/drawing/2014/main" id="{4462F49F-6F34-0B50-ABEB-5B3C7DFA1F1D}"/>
              </a:ext>
            </a:extLst>
          </p:cNvPr>
          <p:cNvPicPr>
            <a:picLocks noChangeAspect="1"/>
          </p:cNvPicPr>
          <p:nvPr/>
        </p:nvPicPr>
        <p:blipFill rotWithShape="1">
          <a:blip r:embed="rId3"/>
          <a:srcRect t="23249" r="-2" b="8544"/>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6" descr="A high angle view of a city&#10;&#10;Description automatically generated">
            <a:extLst>
              <a:ext uri="{FF2B5EF4-FFF2-40B4-BE49-F238E27FC236}">
                <a16:creationId xmlns:a16="http://schemas.microsoft.com/office/drawing/2014/main" id="{395AD870-B3A6-FD27-A597-C33EA3F929C7}"/>
              </a:ext>
            </a:extLst>
          </p:cNvPr>
          <p:cNvPicPr>
            <a:picLocks noChangeAspect="1"/>
          </p:cNvPicPr>
          <p:nvPr/>
        </p:nvPicPr>
        <p:blipFill rotWithShape="1">
          <a:blip r:embed="rId4"/>
          <a:srcRect t="17513" r="-2" b="13513"/>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itle 1">
            <a:extLst>
              <a:ext uri="{FF2B5EF4-FFF2-40B4-BE49-F238E27FC236}">
                <a16:creationId xmlns:a16="http://schemas.microsoft.com/office/drawing/2014/main" id="{04834C0A-5317-18CA-CE44-2045412B47B5}"/>
              </a:ext>
            </a:extLst>
          </p:cNvPr>
          <p:cNvSpPr>
            <a:spLocks noGrp="1"/>
          </p:cNvSpPr>
          <p:nvPr>
            <p:ph type="title"/>
          </p:nvPr>
        </p:nvSpPr>
        <p:spPr>
          <a:xfrm>
            <a:off x="249140" y="316611"/>
            <a:ext cx="4832802" cy="1243584"/>
          </a:xfrm>
        </p:spPr>
        <p:txBody>
          <a:bodyPr>
            <a:normAutofit/>
          </a:bodyPr>
          <a:lstStyle/>
          <a:p>
            <a:r>
              <a:rPr lang="en-US" sz="3200" b="1">
                <a:latin typeface="Rockwell" panose="02060603020205020403" pitchFamily="18" charset="77"/>
                <a:ea typeface="+mn-ea"/>
                <a:cs typeface="Calibri Light"/>
              </a:rPr>
              <a:t>Retail and Tourism Revenue</a:t>
            </a:r>
          </a:p>
        </p:txBody>
      </p:sp>
      <p:sp>
        <p:nvSpPr>
          <p:cNvPr id="3" name="Content Placeholder 2">
            <a:extLst>
              <a:ext uri="{FF2B5EF4-FFF2-40B4-BE49-F238E27FC236}">
                <a16:creationId xmlns:a16="http://schemas.microsoft.com/office/drawing/2014/main" id="{CEFB5D19-FD89-4221-ACC1-F03F9FF1150C}"/>
              </a:ext>
            </a:extLst>
          </p:cNvPr>
          <p:cNvSpPr>
            <a:spLocks noGrp="1"/>
          </p:cNvSpPr>
          <p:nvPr>
            <p:ph idx="1"/>
          </p:nvPr>
        </p:nvSpPr>
        <p:spPr>
          <a:xfrm>
            <a:off x="249141" y="1983974"/>
            <a:ext cx="4832802" cy="3888189"/>
          </a:xfrm>
        </p:spPr>
        <p:txBody>
          <a:bodyPr>
            <a:normAutofit lnSpcReduction="10000"/>
          </a:bodyPr>
          <a:lstStyle/>
          <a:p>
            <a:pPr>
              <a:lnSpc>
                <a:spcPct val="100000"/>
              </a:lnSpc>
            </a:pPr>
            <a:r>
              <a:rPr lang="en-US" sz="1700" b="1">
                <a:latin typeface="Rockwell" panose="02060603020205020403" pitchFamily="18" charset="77"/>
              </a:rPr>
              <a:t>Increased retail and restaurant revenue</a:t>
            </a:r>
            <a:endParaRPr lang="en-US" sz="1700">
              <a:latin typeface="Rockwell" panose="02060603020205020403" pitchFamily="18" charset="77"/>
            </a:endParaRPr>
          </a:p>
          <a:p>
            <a:pPr>
              <a:lnSpc>
                <a:spcPct val="100000"/>
              </a:lnSpc>
            </a:pPr>
            <a:r>
              <a:rPr lang="en-US" sz="1700" b="1">
                <a:latin typeface="Rockwell" panose="02060603020205020403" pitchFamily="18" charset="77"/>
              </a:rPr>
              <a:t>Reduced landing fees</a:t>
            </a:r>
          </a:p>
          <a:p>
            <a:pPr>
              <a:lnSpc>
                <a:spcPct val="100000"/>
              </a:lnSpc>
            </a:pPr>
            <a:r>
              <a:rPr lang="en-US" sz="1700" b="1">
                <a:latin typeface="Rockwell" panose="02060603020205020403" pitchFamily="18" charset="77"/>
              </a:rPr>
              <a:t>Increased connecting traffic</a:t>
            </a:r>
          </a:p>
          <a:p>
            <a:pPr>
              <a:lnSpc>
                <a:spcPct val="100000"/>
              </a:lnSpc>
            </a:pPr>
            <a:r>
              <a:rPr lang="en-US" sz="1700" b="1">
                <a:latin typeface="Rockwell" panose="02060603020205020403" pitchFamily="18" charset="77"/>
              </a:rPr>
              <a:t>Increased tourism</a:t>
            </a:r>
            <a:endParaRPr lang="en-US" sz="1700">
              <a:latin typeface="Rockwell" panose="02060603020205020403" pitchFamily="18" charset="77"/>
            </a:endParaRPr>
          </a:p>
          <a:p>
            <a:pPr>
              <a:lnSpc>
                <a:spcPct val="100000"/>
              </a:lnSpc>
            </a:pPr>
            <a:r>
              <a:rPr lang="en-US" sz="1700" b="1">
                <a:latin typeface="Rockwell" panose="02060603020205020403" pitchFamily="18" charset="77"/>
              </a:rPr>
              <a:t>Example:</a:t>
            </a:r>
            <a:r>
              <a:rPr lang="en-US" sz="1700">
                <a:latin typeface="Rockwell" panose="02060603020205020403" pitchFamily="18" charset="77"/>
              </a:rPr>
              <a:t> Emirates concentrated on long-haul traffic flows between Europe, Asia, India, and Australia via its hub in Dubai, serving both primary and regional airports. Dubai’s tourism benefited from this system, and it was reported that more passengers were stopping at Dubai for tourism, conference, and business purposes. Tourism in the regions and countries linked by the Emirates has also benefited.</a:t>
            </a:r>
          </a:p>
        </p:txBody>
      </p:sp>
    </p:spTree>
    <p:extLst>
      <p:ext uri="{BB962C8B-B14F-4D97-AF65-F5344CB8AC3E}">
        <p14:creationId xmlns:p14="http://schemas.microsoft.com/office/powerpoint/2010/main" val="7535578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A5CA005D-6058-5B48-4C2E-D6663EDB6E29}"/>
              </a:ext>
            </a:extLst>
          </p:cNvPr>
          <p:cNvSpPr txBox="1">
            <a:spLocks/>
          </p:cNvSpPr>
          <p:nvPr/>
        </p:nvSpPr>
        <p:spPr>
          <a:xfrm>
            <a:off x="9633" y="143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a:latin typeface="Rockwell" panose="02060603020205020403" pitchFamily="18" charset="77"/>
              </a:rPr>
              <a:t>The late 1990s.</a:t>
            </a:r>
            <a:endParaRPr lang="en-US">
              <a:latin typeface="Rockwell" panose="02060603020205020403" pitchFamily="18" charset="77"/>
            </a:endParaRPr>
          </a:p>
        </p:txBody>
      </p:sp>
      <p:grpSp>
        <p:nvGrpSpPr>
          <p:cNvPr id="16" name="Group 2">
            <a:extLst>
              <a:ext uri="{FF2B5EF4-FFF2-40B4-BE49-F238E27FC236}">
                <a16:creationId xmlns:a16="http://schemas.microsoft.com/office/drawing/2014/main" id="{3E22D098-7D68-CB48-8716-216A8ECBE899}"/>
              </a:ext>
            </a:extLst>
          </p:cNvPr>
          <p:cNvGrpSpPr/>
          <p:nvPr/>
        </p:nvGrpSpPr>
        <p:grpSpPr>
          <a:xfrm>
            <a:off x="162891" y="981950"/>
            <a:ext cx="6841437" cy="1206210"/>
            <a:chOff x="0" y="-47625"/>
            <a:chExt cx="1403095" cy="317685"/>
          </a:xfrm>
        </p:grpSpPr>
        <p:sp>
          <p:nvSpPr>
            <p:cNvPr id="17" name="Freeform 3">
              <a:extLst>
                <a:ext uri="{FF2B5EF4-FFF2-40B4-BE49-F238E27FC236}">
                  <a16:creationId xmlns:a16="http://schemas.microsoft.com/office/drawing/2014/main" id="{E23E943A-446A-3ABD-1378-66AAC34A4605}"/>
                </a:ext>
              </a:extLst>
            </p:cNvPr>
            <p:cNvSpPr/>
            <p:nvPr/>
          </p:nvSpPr>
          <p:spPr>
            <a:xfrm>
              <a:off x="0" y="-12209"/>
              <a:ext cx="1403095" cy="236623"/>
            </a:xfrm>
            <a:custGeom>
              <a:avLst/>
              <a:gdLst/>
              <a:ahLst/>
              <a:cxnLst/>
              <a:rect l="l" t="t" r="r" b="b"/>
              <a:pathLst>
                <a:path w="1192821" h="270060">
                  <a:moveTo>
                    <a:pt x="87180" y="0"/>
                  </a:moveTo>
                  <a:lnTo>
                    <a:pt x="1105640" y="0"/>
                  </a:lnTo>
                  <a:cubicBezTo>
                    <a:pt x="1153789" y="0"/>
                    <a:pt x="1192821" y="39032"/>
                    <a:pt x="1192821" y="87180"/>
                  </a:cubicBezTo>
                  <a:lnTo>
                    <a:pt x="1192821" y="182880"/>
                  </a:lnTo>
                  <a:cubicBezTo>
                    <a:pt x="1192821" y="206002"/>
                    <a:pt x="1183636" y="228176"/>
                    <a:pt x="1167286" y="244526"/>
                  </a:cubicBezTo>
                  <a:cubicBezTo>
                    <a:pt x="1150937" y="260875"/>
                    <a:pt x="1128762" y="270060"/>
                    <a:pt x="1105640" y="270060"/>
                  </a:cubicBezTo>
                  <a:lnTo>
                    <a:pt x="87180" y="270060"/>
                  </a:lnTo>
                  <a:cubicBezTo>
                    <a:pt x="39032" y="270060"/>
                    <a:pt x="0" y="231028"/>
                    <a:pt x="0" y="182880"/>
                  </a:cubicBezTo>
                  <a:lnTo>
                    <a:pt x="0" y="87180"/>
                  </a:lnTo>
                  <a:cubicBezTo>
                    <a:pt x="0" y="39032"/>
                    <a:pt x="39032" y="0"/>
                    <a:pt x="87180" y="0"/>
                  </a:cubicBezTo>
                  <a:close/>
                </a:path>
              </a:pathLst>
            </a:custGeom>
            <a:solidFill>
              <a:schemeClr val="accent1">
                <a:lumMod val="75000"/>
              </a:schemeClr>
            </a:solidFill>
          </p:spPr>
          <p:txBody>
            <a:bodyPr/>
            <a:lstStyle/>
            <a:p>
              <a:endParaRPr lang="en-US"/>
            </a:p>
          </p:txBody>
        </p:sp>
        <p:sp>
          <p:nvSpPr>
            <p:cNvPr id="18" name="TextBox 4">
              <a:extLst>
                <a:ext uri="{FF2B5EF4-FFF2-40B4-BE49-F238E27FC236}">
                  <a16:creationId xmlns:a16="http://schemas.microsoft.com/office/drawing/2014/main" id="{98A80732-C50C-D1BA-9892-674E03769396}"/>
                </a:ext>
              </a:extLst>
            </p:cNvPr>
            <p:cNvSpPr txBox="1"/>
            <p:nvPr/>
          </p:nvSpPr>
          <p:spPr>
            <a:xfrm>
              <a:off x="0" y="-47625"/>
              <a:ext cx="1192821" cy="317685"/>
            </a:xfrm>
            <a:prstGeom prst="rect">
              <a:avLst/>
            </a:prstGeom>
          </p:spPr>
          <p:txBody>
            <a:bodyPr lIns="50800" tIns="50800" rIns="50800" bIns="50800" rtlCol="0" anchor="ctr"/>
            <a:lstStyle/>
            <a:p>
              <a:pPr algn="ctr">
                <a:lnSpc>
                  <a:spcPts val="2659"/>
                </a:lnSpc>
              </a:pPr>
              <a:endParaRPr/>
            </a:p>
          </p:txBody>
        </p:sp>
      </p:grpSp>
      <p:grpSp>
        <p:nvGrpSpPr>
          <p:cNvPr id="19" name="Group 5">
            <a:extLst>
              <a:ext uri="{FF2B5EF4-FFF2-40B4-BE49-F238E27FC236}">
                <a16:creationId xmlns:a16="http://schemas.microsoft.com/office/drawing/2014/main" id="{52D103E1-C5D3-6271-3C20-46E58D950D60}"/>
              </a:ext>
            </a:extLst>
          </p:cNvPr>
          <p:cNvGrpSpPr/>
          <p:nvPr/>
        </p:nvGrpSpPr>
        <p:grpSpPr>
          <a:xfrm>
            <a:off x="162890" y="989461"/>
            <a:ext cx="432533" cy="1025385"/>
            <a:chOff x="400531" y="0"/>
            <a:chExt cx="3031476" cy="8401276"/>
          </a:xfrm>
        </p:grpSpPr>
        <p:sp>
          <p:nvSpPr>
            <p:cNvPr id="20" name="Freeform 6">
              <a:extLst>
                <a:ext uri="{FF2B5EF4-FFF2-40B4-BE49-F238E27FC236}">
                  <a16:creationId xmlns:a16="http://schemas.microsoft.com/office/drawing/2014/main" id="{AE640A0F-C89E-D4E2-BF32-726E3A4167C5}"/>
                </a:ext>
              </a:extLst>
            </p:cNvPr>
            <p:cNvSpPr/>
            <p:nvPr/>
          </p:nvSpPr>
          <p:spPr>
            <a:xfrm>
              <a:off x="400531" y="0"/>
              <a:ext cx="3031476" cy="8401276"/>
            </a:xfrm>
            <a:custGeom>
              <a:avLst/>
              <a:gdLst/>
              <a:ahLst/>
              <a:cxnLst/>
              <a:rect l="l" t="t" r="r" b="b"/>
              <a:pathLst>
                <a:path w="5740400" h="8401276">
                  <a:moveTo>
                    <a:pt x="5435600" y="0"/>
                  </a:moveTo>
                  <a:lnTo>
                    <a:pt x="304800" y="0"/>
                  </a:lnTo>
                  <a:cubicBezTo>
                    <a:pt x="135890" y="0"/>
                    <a:pt x="0" y="135890"/>
                    <a:pt x="0" y="304800"/>
                  </a:cubicBezTo>
                  <a:lnTo>
                    <a:pt x="0" y="8096476"/>
                  </a:lnTo>
                  <a:cubicBezTo>
                    <a:pt x="0" y="8265385"/>
                    <a:pt x="135890" y="8401276"/>
                    <a:pt x="304800" y="8401276"/>
                  </a:cubicBezTo>
                  <a:lnTo>
                    <a:pt x="5435600" y="8401276"/>
                  </a:lnTo>
                  <a:cubicBezTo>
                    <a:pt x="5604510" y="8401276"/>
                    <a:pt x="5740400" y="8265385"/>
                    <a:pt x="5740400" y="8096476"/>
                  </a:cubicBezTo>
                  <a:lnTo>
                    <a:pt x="5740400" y="304800"/>
                  </a:lnTo>
                  <a:cubicBezTo>
                    <a:pt x="5740400" y="135890"/>
                    <a:pt x="5604510" y="0"/>
                    <a:pt x="5435600" y="0"/>
                  </a:cubicBezTo>
                  <a:close/>
                </a:path>
              </a:pathLst>
            </a:custGeom>
            <a:solidFill>
              <a:srgbClr val="A1CCFB"/>
            </a:solidFill>
            <a:ln>
              <a:noFill/>
            </a:ln>
          </p:spPr>
          <p:txBody>
            <a:bodyPr/>
            <a:lstStyle/>
            <a:p>
              <a:endParaRPr lang="en-US"/>
            </a:p>
          </p:txBody>
        </p:sp>
      </p:grpSp>
      <p:sp>
        <p:nvSpPr>
          <p:cNvPr id="21" name="TextBox 39">
            <a:extLst>
              <a:ext uri="{FF2B5EF4-FFF2-40B4-BE49-F238E27FC236}">
                <a16:creationId xmlns:a16="http://schemas.microsoft.com/office/drawing/2014/main" id="{A391F6EB-E1B8-EB96-FF22-5E241BFE73D3}"/>
              </a:ext>
            </a:extLst>
          </p:cNvPr>
          <p:cNvSpPr txBox="1"/>
          <p:nvPr/>
        </p:nvSpPr>
        <p:spPr>
          <a:xfrm>
            <a:off x="1078044" y="1376761"/>
            <a:ext cx="6068300" cy="369332"/>
          </a:xfrm>
          <a:prstGeom prst="rect">
            <a:avLst/>
          </a:prstGeom>
        </p:spPr>
        <p:txBody>
          <a:bodyPr wrap="square" lIns="0" tIns="0" rIns="0" bIns="0" rtlCol="0" anchor="t">
            <a:spAutoFit/>
          </a:bodyPr>
          <a:lstStyle/>
          <a:p>
            <a:r>
              <a:rPr lang="en-IN" sz="2400" b="1">
                <a:solidFill>
                  <a:schemeClr val="bg1"/>
                </a:solidFill>
                <a:effectLst/>
                <a:latin typeface="Rockwell" panose="02060603020205020403" pitchFamily="18" charset="77"/>
              </a:rPr>
              <a:t>The rise of the hub-and-spoke model</a:t>
            </a:r>
          </a:p>
        </p:txBody>
      </p:sp>
      <p:sp>
        <p:nvSpPr>
          <p:cNvPr id="22" name="TextBox 40">
            <a:extLst>
              <a:ext uri="{FF2B5EF4-FFF2-40B4-BE49-F238E27FC236}">
                <a16:creationId xmlns:a16="http://schemas.microsoft.com/office/drawing/2014/main" id="{2A397182-A7BF-6F70-3B57-766B9F5B5B08}"/>
              </a:ext>
            </a:extLst>
          </p:cNvPr>
          <p:cNvSpPr txBox="1"/>
          <p:nvPr/>
        </p:nvSpPr>
        <p:spPr>
          <a:xfrm>
            <a:off x="-239375" y="2127080"/>
            <a:ext cx="8043673" cy="830997"/>
          </a:xfrm>
          <a:prstGeom prst="rect">
            <a:avLst/>
          </a:prstGeom>
        </p:spPr>
        <p:txBody>
          <a:bodyPr wrap="square" lIns="0" tIns="0" rIns="0" bIns="0" rtlCol="0" anchor="t">
            <a:spAutoFit/>
          </a:bodyPr>
          <a:lstStyle/>
          <a:p>
            <a:pPr marL="742950" lvl="1" indent="-285750">
              <a:buFont typeface="Arial" panose="020B0604020202020204" pitchFamily="34" charset="0"/>
              <a:buChar char="•"/>
            </a:pPr>
            <a:r>
              <a:rPr lang="en-IN">
                <a:latin typeface="Rockwell" panose="02060603020205020403" pitchFamily="18" charset="77"/>
              </a:rPr>
              <a:t>A</a:t>
            </a:r>
            <a:r>
              <a:rPr lang="en-IN">
                <a:effectLst/>
                <a:latin typeface="Rockwell" panose="02060603020205020403" pitchFamily="18" charset="77"/>
              </a:rPr>
              <a:t>llowed airlines to connect flights with other cities across the globe.</a:t>
            </a:r>
          </a:p>
          <a:p>
            <a:pPr marL="742950" lvl="1" indent="-285750">
              <a:buFont typeface="Arial" panose="020B0604020202020204" pitchFamily="34" charset="0"/>
              <a:buChar char="•"/>
            </a:pPr>
            <a:r>
              <a:rPr lang="en-IN">
                <a:latin typeface="Rockwell" panose="02060603020205020403" pitchFamily="18" charset="77"/>
              </a:rPr>
              <a:t>S</a:t>
            </a:r>
            <a:r>
              <a:rPr lang="en-IN">
                <a:effectLst/>
                <a:latin typeface="Rockwell" panose="02060603020205020403" pitchFamily="18" charset="77"/>
              </a:rPr>
              <a:t>upported airport stopovers and airport shopping, creating a symbiotic relationship between airlines and airports.</a:t>
            </a:r>
          </a:p>
        </p:txBody>
      </p:sp>
      <p:grpSp>
        <p:nvGrpSpPr>
          <p:cNvPr id="52" name="Group 2">
            <a:extLst>
              <a:ext uri="{FF2B5EF4-FFF2-40B4-BE49-F238E27FC236}">
                <a16:creationId xmlns:a16="http://schemas.microsoft.com/office/drawing/2014/main" id="{2934063D-CE9D-167D-42A3-0F3FB771E3E3}"/>
              </a:ext>
            </a:extLst>
          </p:cNvPr>
          <p:cNvGrpSpPr/>
          <p:nvPr/>
        </p:nvGrpSpPr>
        <p:grpSpPr>
          <a:xfrm>
            <a:off x="162891" y="3070309"/>
            <a:ext cx="6841437" cy="1206210"/>
            <a:chOff x="0" y="-47625"/>
            <a:chExt cx="1403095" cy="317685"/>
          </a:xfrm>
        </p:grpSpPr>
        <p:sp>
          <p:nvSpPr>
            <p:cNvPr id="53" name="Freeform 3">
              <a:extLst>
                <a:ext uri="{FF2B5EF4-FFF2-40B4-BE49-F238E27FC236}">
                  <a16:creationId xmlns:a16="http://schemas.microsoft.com/office/drawing/2014/main" id="{69CF7051-9D39-AEB7-FC71-BECE282CD6BD}"/>
                </a:ext>
              </a:extLst>
            </p:cNvPr>
            <p:cNvSpPr/>
            <p:nvPr/>
          </p:nvSpPr>
          <p:spPr>
            <a:xfrm>
              <a:off x="0" y="-12209"/>
              <a:ext cx="1403095" cy="236623"/>
            </a:xfrm>
            <a:custGeom>
              <a:avLst/>
              <a:gdLst/>
              <a:ahLst/>
              <a:cxnLst/>
              <a:rect l="l" t="t" r="r" b="b"/>
              <a:pathLst>
                <a:path w="1192821" h="270060">
                  <a:moveTo>
                    <a:pt x="87180" y="0"/>
                  </a:moveTo>
                  <a:lnTo>
                    <a:pt x="1105640" y="0"/>
                  </a:lnTo>
                  <a:cubicBezTo>
                    <a:pt x="1153789" y="0"/>
                    <a:pt x="1192821" y="39032"/>
                    <a:pt x="1192821" y="87180"/>
                  </a:cubicBezTo>
                  <a:lnTo>
                    <a:pt x="1192821" y="182880"/>
                  </a:lnTo>
                  <a:cubicBezTo>
                    <a:pt x="1192821" y="206002"/>
                    <a:pt x="1183636" y="228176"/>
                    <a:pt x="1167286" y="244526"/>
                  </a:cubicBezTo>
                  <a:cubicBezTo>
                    <a:pt x="1150937" y="260875"/>
                    <a:pt x="1128762" y="270060"/>
                    <a:pt x="1105640" y="270060"/>
                  </a:cubicBezTo>
                  <a:lnTo>
                    <a:pt x="87180" y="270060"/>
                  </a:lnTo>
                  <a:cubicBezTo>
                    <a:pt x="39032" y="270060"/>
                    <a:pt x="0" y="231028"/>
                    <a:pt x="0" y="182880"/>
                  </a:cubicBezTo>
                  <a:lnTo>
                    <a:pt x="0" y="87180"/>
                  </a:lnTo>
                  <a:cubicBezTo>
                    <a:pt x="0" y="39032"/>
                    <a:pt x="39032" y="0"/>
                    <a:pt x="87180" y="0"/>
                  </a:cubicBezTo>
                  <a:close/>
                </a:path>
              </a:pathLst>
            </a:custGeom>
            <a:solidFill>
              <a:schemeClr val="accent1">
                <a:lumMod val="75000"/>
              </a:schemeClr>
            </a:solidFill>
          </p:spPr>
          <p:txBody>
            <a:bodyPr/>
            <a:lstStyle/>
            <a:p>
              <a:endParaRPr lang="en-US"/>
            </a:p>
          </p:txBody>
        </p:sp>
        <p:sp>
          <p:nvSpPr>
            <p:cNvPr id="54" name="TextBox 4">
              <a:extLst>
                <a:ext uri="{FF2B5EF4-FFF2-40B4-BE49-F238E27FC236}">
                  <a16:creationId xmlns:a16="http://schemas.microsoft.com/office/drawing/2014/main" id="{649C9820-37BA-286B-8FF6-D8FD4134E0ED}"/>
                </a:ext>
              </a:extLst>
            </p:cNvPr>
            <p:cNvSpPr txBox="1"/>
            <p:nvPr/>
          </p:nvSpPr>
          <p:spPr>
            <a:xfrm>
              <a:off x="0" y="-47625"/>
              <a:ext cx="1192821" cy="317685"/>
            </a:xfrm>
            <a:prstGeom prst="rect">
              <a:avLst/>
            </a:prstGeom>
          </p:spPr>
          <p:txBody>
            <a:bodyPr lIns="50800" tIns="50800" rIns="50800" bIns="50800" rtlCol="0" anchor="ctr"/>
            <a:lstStyle/>
            <a:p>
              <a:pPr algn="ctr">
                <a:lnSpc>
                  <a:spcPts val="2659"/>
                </a:lnSpc>
              </a:pPr>
              <a:endParaRPr/>
            </a:p>
          </p:txBody>
        </p:sp>
      </p:grpSp>
      <p:grpSp>
        <p:nvGrpSpPr>
          <p:cNvPr id="55" name="Group 5">
            <a:extLst>
              <a:ext uri="{FF2B5EF4-FFF2-40B4-BE49-F238E27FC236}">
                <a16:creationId xmlns:a16="http://schemas.microsoft.com/office/drawing/2014/main" id="{EE564D79-2731-7635-68CE-0B48CBB75A51}"/>
              </a:ext>
            </a:extLst>
          </p:cNvPr>
          <p:cNvGrpSpPr/>
          <p:nvPr/>
        </p:nvGrpSpPr>
        <p:grpSpPr>
          <a:xfrm>
            <a:off x="162890" y="3077820"/>
            <a:ext cx="432533" cy="1025385"/>
            <a:chOff x="400531" y="0"/>
            <a:chExt cx="3031476" cy="8401276"/>
          </a:xfrm>
        </p:grpSpPr>
        <p:sp>
          <p:nvSpPr>
            <p:cNvPr id="56" name="Freeform 6">
              <a:extLst>
                <a:ext uri="{FF2B5EF4-FFF2-40B4-BE49-F238E27FC236}">
                  <a16:creationId xmlns:a16="http://schemas.microsoft.com/office/drawing/2014/main" id="{DC7F244C-CBF7-135A-E975-4D81354CB40C}"/>
                </a:ext>
              </a:extLst>
            </p:cNvPr>
            <p:cNvSpPr/>
            <p:nvPr/>
          </p:nvSpPr>
          <p:spPr>
            <a:xfrm>
              <a:off x="400531" y="0"/>
              <a:ext cx="3031476" cy="8401276"/>
            </a:xfrm>
            <a:custGeom>
              <a:avLst/>
              <a:gdLst/>
              <a:ahLst/>
              <a:cxnLst/>
              <a:rect l="l" t="t" r="r" b="b"/>
              <a:pathLst>
                <a:path w="5740400" h="8401276">
                  <a:moveTo>
                    <a:pt x="5435600" y="0"/>
                  </a:moveTo>
                  <a:lnTo>
                    <a:pt x="304800" y="0"/>
                  </a:lnTo>
                  <a:cubicBezTo>
                    <a:pt x="135890" y="0"/>
                    <a:pt x="0" y="135890"/>
                    <a:pt x="0" y="304800"/>
                  </a:cubicBezTo>
                  <a:lnTo>
                    <a:pt x="0" y="8096476"/>
                  </a:lnTo>
                  <a:cubicBezTo>
                    <a:pt x="0" y="8265385"/>
                    <a:pt x="135890" y="8401276"/>
                    <a:pt x="304800" y="8401276"/>
                  </a:cubicBezTo>
                  <a:lnTo>
                    <a:pt x="5435600" y="8401276"/>
                  </a:lnTo>
                  <a:cubicBezTo>
                    <a:pt x="5604510" y="8401276"/>
                    <a:pt x="5740400" y="8265385"/>
                    <a:pt x="5740400" y="8096476"/>
                  </a:cubicBezTo>
                  <a:lnTo>
                    <a:pt x="5740400" y="304800"/>
                  </a:lnTo>
                  <a:cubicBezTo>
                    <a:pt x="5740400" y="135890"/>
                    <a:pt x="5604510" y="0"/>
                    <a:pt x="5435600" y="0"/>
                  </a:cubicBezTo>
                  <a:close/>
                </a:path>
              </a:pathLst>
            </a:custGeom>
            <a:solidFill>
              <a:srgbClr val="A1CCFB"/>
            </a:solidFill>
            <a:ln>
              <a:noFill/>
            </a:ln>
          </p:spPr>
          <p:txBody>
            <a:bodyPr/>
            <a:lstStyle/>
            <a:p>
              <a:endParaRPr lang="en-US"/>
            </a:p>
          </p:txBody>
        </p:sp>
      </p:grpSp>
      <p:sp>
        <p:nvSpPr>
          <p:cNvPr id="57" name="TextBox 39">
            <a:extLst>
              <a:ext uri="{FF2B5EF4-FFF2-40B4-BE49-F238E27FC236}">
                <a16:creationId xmlns:a16="http://schemas.microsoft.com/office/drawing/2014/main" id="{95AF117A-CB1B-53BA-A526-D918E7300705}"/>
              </a:ext>
            </a:extLst>
          </p:cNvPr>
          <p:cNvSpPr txBox="1"/>
          <p:nvPr/>
        </p:nvSpPr>
        <p:spPr>
          <a:xfrm>
            <a:off x="1078044" y="3465120"/>
            <a:ext cx="6068300" cy="369332"/>
          </a:xfrm>
          <a:prstGeom prst="rect">
            <a:avLst/>
          </a:prstGeom>
        </p:spPr>
        <p:txBody>
          <a:bodyPr wrap="square" lIns="0" tIns="0" rIns="0" bIns="0" rtlCol="0" anchor="t">
            <a:spAutoFit/>
          </a:bodyPr>
          <a:lstStyle/>
          <a:p>
            <a:r>
              <a:rPr lang="en-IN" sz="2400" b="1">
                <a:solidFill>
                  <a:schemeClr val="bg1"/>
                </a:solidFill>
                <a:effectLst/>
                <a:latin typeface="Rockwell" panose="02060603020205020403" pitchFamily="18" charset="77"/>
              </a:rPr>
              <a:t>What supported this ?</a:t>
            </a:r>
          </a:p>
        </p:txBody>
      </p:sp>
      <p:sp>
        <p:nvSpPr>
          <p:cNvPr id="58" name="TextBox 40">
            <a:extLst>
              <a:ext uri="{FF2B5EF4-FFF2-40B4-BE49-F238E27FC236}">
                <a16:creationId xmlns:a16="http://schemas.microsoft.com/office/drawing/2014/main" id="{4D39FF72-184B-69D0-116D-923CD1A8D9A4}"/>
              </a:ext>
            </a:extLst>
          </p:cNvPr>
          <p:cNvSpPr txBox="1"/>
          <p:nvPr/>
        </p:nvSpPr>
        <p:spPr>
          <a:xfrm>
            <a:off x="-239375" y="4215439"/>
            <a:ext cx="7243703" cy="553998"/>
          </a:xfrm>
          <a:prstGeom prst="rect">
            <a:avLst/>
          </a:prstGeom>
        </p:spPr>
        <p:txBody>
          <a:bodyPr wrap="square" lIns="0" tIns="0" rIns="0" bIns="0" rtlCol="0" anchor="t">
            <a:spAutoFit/>
          </a:bodyPr>
          <a:lstStyle/>
          <a:p>
            <a:pPr marL="742950" lvl="1" indent="-285750">
              <a:buFont typeface="Arial" panose="020B0604020202020204" pitchFamily="34" charset="0"/>
              <a:buChar char="•"/>
            </a:pPr>
            <a:r>
              <a:rPr lang="en-IN">
                <a:latin typeface="Rockwell" panose="02060603020205020403" pitchFamily="18" charset="77"/>
              </a:rPr>
              <a:t>Very large aircrafts</a:t>
            </a:r>
          </a:p>
          <a:p>
            <a:pPr lvl="1"/>
            <a:endParaRPr lang="en-IN">
              <a:latin typeface="Rockwell" panose="02060603020205020403" pitchFamily="18" charset="77"/>
            </a:endParaRPr>
          </a:p>
        </p:txBody>
      </p:sp>
      <p:grpSp>
        <p:nvGrpSpPr>
          <p:cNvPr id="59" name="Group 2">
            <a:extLst>
              <a:ext uri="{FF2B5EF4-FFF2-40B4-BE49-F238E27FC236}">
                <a16:creationId xmlns:a16="http://schemas.microsoft.com/office/drawing/2014/main" id="{EB6D0F81-7A95-7318-307E-CBCC498CB12C}"/>
              </a:ext>
            </a:extLst>
          </p:cNvPr>
          <p:cNvGrpSpPr/>
          <p:nvPr/>
        </p:nvGrpSpPr>
        <p:grpSpPr>
          <a:xfrm>
            <a:off x="162891" y="4669840"/>
            <a:ext cx="6841437" cy="1206210"/>
            <a:chOff x="0" y="-47625"/>
            <a:chExt cx="1403095" cy="317685"/>
          </a:xfrm>
        </p:grpSpPr>
        <p:sp>
          <p:nvSpPr>
            <p:cNvPr id="60" name="Freeform 3">
              <a:extLst>
                <a:ext uri="{FF2B5EF4-FFF2-40B4-BE49-F238E27FC236}">
                  <a16:creationId xmlns:a16="http://schemas.microsoft.com/office/drawing/2014/main" id="{4023B0C8-2AF9-1B75-0DC7-D2CC5303F883}"/>
                </a:ext>
              </a:extLst>
            </p:cNvPr>
            <p:cNvSpPr/>
            <p:nvPr/>
          </p:nvSpPr>
          <p:spPr>
            <a:xfrm>
              <a:off x="0" y="-12209"/>
              <a:ext cx="1403095" cy="236623"/>
            </a:xfrm>
            <a:custGeom>
              <a:avLst/>
              <a:gdLst/>
              <a:ahLst/>
              <a:cxnLst/>
              <a:rect l="l" t="t" r="r" b="b"/>
              <a:pathLst>
                <a:path w="1192821" h="270060">
                  <a:moveTo>
                    <a:pt x="87180" y="0"/>
                  </a:moveTo>
                  <a:lnTo>
                    <a:pt x="1105640" y="0"/>
                  </a:lnTo>
                  <a:cubicBezTo>
                    <a:pt x="1153789" y="0"/>
                    <a:pt x="1192821" y="39032"/>
                    <a:pt x="1192821" y="87180"/>
                  </a:cubicBezTo>
                  <a:lnTo>
                    <a:pt x="1192821" y="182880"/>
                  </a:lnTo>
                  <a:cubicBezTo>
                    <a:pt x="1192821" y="206002"/>
                    <a:pt x="1183636" y="228176"/>
                    <a:pt x="1167286" y="244526"/>
                  </a:cubicBezTo>
                  <a:cubicBezTo>
                    <a:pt x="1150937" y="260875"/>
                    <a:pt x="1128762" y="270060"/>
                    <a:pt x="1105640" y="270060"/>
                  </a:cubicBezTo>
                  <a:lnTo>
                    <a:pt x="87180" y="270060"/>
                  </a:lnTo>
                  <a:cubicBezTo>
                    <a:pt x="39032" y="270060"/>
                    <a:pt x="0" y="231028"/>
                    <a:pt x="0" y="182880"/>
                  </a:cubicBezTo>
                  <a:lnTo>
                    <a:pt x="0" y="87180"/>
                  </a:lnTo>
                  <a:cubicBezTo>
                    <a:pt x="0" y="39032"/>
                    <a:pt x="39032" y="0"/>
                    <a:pt x="87180" y="0"/>
                  </a:cubicBezTo>
                  <a:close/>
                </a:path>
              </a:pathLst>
            </a:custGeom>
            <a:solidFill>
              <a:schemeClr val="accent1">
                <a:lumMod val="75000"/>
              </a:schemeClr>
            </a:solidFill>
          </p:spPr>
          <p:txBody>
            <a:bodyPr/>
            <a:lstStyle/>
            <a:p>
              <a:endParaRPr lang="en-US"/>
            </a:p>
          </p:txBody>
        </p:sp>
        <p:sp>
          <p:nvSpPr>
            <p:cNvPr id="61" name="TextBox 4">
              <a:extLst>
                <a:ext uri="{FF2B5EF4-FFF2-40B4-BE49-F238E27FC236}">
                  <a16:creationId xmlns:a16="http://schemas.microsoft.com/office/drawing/2014/main" id="{C00BE003-F43C-A841-AB8E-9A64434B2E12}"/>
                </a:ext>
              </a:extLst>
            </p:cNvPr>
            <p:cNvSpPr txBox="1"/>
            <p:nvPr/>
          </p:nvSpPr>
          <p:spPr>
            <a:xfrm>
              <a:off x="0" y="-47625"/>
              <a:ext cx="1192821" cy="317685"/>
            </a:xfrm>
            <a:prstGeom prst="rect">
              <a:avLst/>
            </a:prstGeom>
          </p:spPr>
          <p:txBody>
            <a:bodyPr lIns="50800" tIns="50800" rIns="50800" bIns="50800" rtlCol="0" anchor="ctr"/>
            <a:lstStyle/>
            <a:p>
              <a:pPr algn="ctr">
                <a:lnSpc>
                  <a:spcPts val="2659"/>
                </a:lnSpc>
              </a:pPr>
              <a:endParaRPr/>
            </a:p>
          </p:txBody>
        </p:sp>
      </p:grpSp>
      <p:grpSp>
        <p:nvGrpSpPr>
          <p:cNvPr id="62" name="Group 5">
            <a:extLst>
              <a:ext uri="{FF2B5EF4-FFF2-40B4-BE49-F238E27FC236}">
                <a16:creationId xmlns:a16="http://schemas.microsoft.com/office/drawing/2014/main" id="{446F77E6-9826-3862-9E08-83BFCA742FFE}"/>
              </a:ext>
            </a:extLst>
          </p:cNvPr>
          <p:cNvGrpSpPr/>
          <p:nvPr/>
        </p:nvGrpSpPr>
        <p:grpSpPr>
          <a:xfrm>
            <a:off x="162890" y="4677351"/>
            <a:ext cx="432533" cy="1025385"/>
            <a:chOff x="0" y="0"/>
            <a:chExt cx="3258864" cy="8401276"/>
          </a:xfrm>
        </p:grpSpPr>
        <p:sp>
          <p:nvSpPr>
            <p:cNvPr id="63" name="Freeform 6">
              <a:extLst>
                <a:ext uri="{FF2B5EF4-FFF2-40B4-BE49-F238E27FC236}">
                  <a16:creationId xmlns:a16="http://schemas.microsoft.com/office/drawing/2014/main" id="{01B6330C-C8DE-1920-9DBE-E5424B7A6035}"/>
                </a:ext>
              </a:extLst>
            </p:cNvPr>
            <p:cNvSpPr/>
            <p:nvPr/>
          </p:nvSpPr>
          <p:spPr>
            <a:xfrm>
              <a:off x="0" y="0"/>
              <a:ext cx="3258864" cy="8401276"/>
            </a:xfrm>
            <a:custGeom>
              <a:avLst/>
              <a:gdLst/>
              <a:ahLst/>
              <a:cxnLst/>
              <a:rect l="l" t="t" r="r" b="b"/>
              <a:pathLst>
                <a:path w="5740400" h="8401276">
                  <a:moveTo>
                    <a:pt x="5435600" y="0"/>
                  </a:moveTo>
                  <a:lnTo>
                    <a:pt x="304800" y="0"/>
                  </a:lnTo>
                  <a:cubicBezTo>
                    <a:pt x="135890" y="0"/>
                    <a:pt x="0" y="135890"/>
                    <a:pt x="0" y="304800"/>
                  </a:cubicBezTo>
                  <a:lnTo>
                    <a:pt x="0" y="8096476"/>
                  </a:lnTo>
                  <a:cubicBezTo>
                    <a:pt x="0" y="8265385"/>
                    <a:pt x="135890" y="8401276"/>
                    <a:pt x="304800" y="8401276"/>
                  </a:cubicBezTo>
                  <a:lnTo>
                    <a:pt x="5435600" y="8401276"/>
                  </a:lnTo>
                  <a:cubicBezTo>
                    <a:pt x="5604510" y="8401276"/>
                    <a:pt x="5740400" y="8265385"/>
                    <a:pt x="5740400" y="8096476"/>
                  </a:cubicBezTo>
                  <a:lnTo>
                    <a:pt x="5740400" y="304800"/>
                  </a:lnTo>
                  <a:cubicBezTo>
                    <a:pt x="5740400" y="135890"/>
                    <a:pt x="5604510" y="0"/>
                    <a:pt x="5435600" y="0"/>
                  </a:cubicBezTo>
                  <a:close/>
                </a:path>
              </a:pathLst>
            </a:custGeom>
            <a:solidFill>
              <a:srgbClr val="A1CCFB"/>
            </a:solidFill>
            <a:ln>
              <a:noFill/>
            </a:ln>
          </p:spPr>
          <p:txBody>
            <a:bodyPr/>
            <a:lstStyle/>
            <a:p>
              <a:endParaRPr lang="en-US"/>
            </a:p>
          </p:txBody>
        </p:sp>
      </p:grpSp>
      <p:sp>
        <p:nvSpPr>
          <p:cNvPr id="64" name="TextBox 39">
            <a:extLst>
              <a:ext uri="{FF2B5EF4-FFF2-40B4-BE49-F238E27FC236}">
                <a16:creationId xmlns:a16="http://schemas.microsoft.com/office/drawing/2014/main" id="{EB8AE96C-0E1A-898B-BE58-AB4496C6FA08}"/>
              </a:ext>
            </a:extLst>
          </p:cNvPr>
          <p:cNvSpPr txBox="1"/>
          <p:nvPr/>
        </p:nvSpPr>
        <p:spPr>
          <a:xfrm>
            <a:off x="1078044" y="5064651"/>
            <a:ext cx="6068300" cy="369332"/>
          </a:xfrm>
          <a:prstGeom prst="rect">
            <a:avLst/>
          </a:prstGeom>
        </p:spPr>
        <p:txBody>
          <a:bodyPr wrap="square" lIns="0" tIns="0" rIns="0" bIns="0" rtlCol="0" anchor="t">
            <a:spAutoFit/>
          </a:bodyPr>
          <a:lstStyle/>
          <a:p>
            <a:r>
              <a:rPr lang="en-IN" sz="2400" b="1">
                <a:solidFill>
                  <a:schemeClr val="bg1"/>
                </a:solidFill>
                <a:effectLst/>
                <a:latin typeface="Rockwell" panose="02060603020205020403" pitchFamily="18" charset="77"/>
              </a:rPr>
              <a:t>Why ?</a:t>
            </a:r>
          </a:p>
        </p:txBody>
      </p:sp>
      <p:sp>
        <p:nvSpPr>
          <p:cNvPr id="65" name="TextBox 40">
            <a:extLst>
              <a:ext uri="{FF2B5EF4-FFF2-40B4-BE49-F238E27FC236}">
                <a16:creationId xmlns:a16="http://schemas.microsoft.com/office/drawing/2014/main" id="{BCF1BA89-75AF-6B62-5A5E-C6EC86A0D0ED}"/>
              </a:ext>
            </a:extLst>
          </p:cNvPr>
          <p:cNvSpPr txBox="1"/>
          <p:nvPr/>
        </p:nvSpPr>
        <p:spPr>
          <a:xfrm>
            <a:off x="-239375" y="5737609"/>
            <a:ext cx="7243703" cy="1384995"/>
          </a:xfrm>
          <a:prstGeom prst="rect">
            <a:avLst/>
          </a:prstGeom>
        </p:spPr>
        <p:txBody>
          <a:bodyPr wrap="square" lIns="0" tIns="0" rIns="0" bIns="0" rtlCol="0" anchor="t">
            <a:spAutoFit/>
          </a:bodyPr>
          <a:lstStyle/>
          <a:p>
            <a:pPr marL="742950" lvl="1" indent="-285750">
              <a:buFont typeface="Arial" panose="020B0604020202020204" pitchFamily="34" charset="0"/>
              <a:buChar char="•"/>
            </a:pPr>
            <a:r>
              <a:rPr lang="en-IN">
                <a:latin typeface="Rockwell" panose="02060603020205020403" pitchFamily="18" charset="77"/>
              </a:rPr>
              <a:t>More seats per plane</a:t>
            </a:r>
          </a:p>
          <a:p>
            <a:pPr marL="742950" lvl="1" indent="-285750">
              <a:buFont typeface="Arial" panose="020B0604020202020204" pitchFamily="34" charset="0"/>
              <a:buChar char="•"/>
            </a:pPr>
            <a:r>
              <a:rPr lang="en-IN">
                <a:latin typeface="Rockwell" panose="02060603020205020403" pitchFamily="18" charset="77"/>
              </a:rPr>
              <a:t>More fuel efficient</a:t>
            </a:r>
          </a:p>
          <a:p>
            <a:pPr marL="742950" lvl="1" indent="-285750">
              <a:buFont typeface="Arial" panose="020B0604020202020204" pitchFamily="34" charset="0"/>
              <a:buChar char="•"/>
            </a:pPr>
            <a:r>
              <a:rPr lang="en-IN">
                <a:latin typeface="Rockwell" panose="02060603020205020403" pitchFamily="18" charset="77"/>
              </a:rPr>
              <a:t>Less cost per seat</a:t>
            </a:r>
          </a:p>
          <a:p>
            <a:pPr marL="742950" lvl="1" indent="-285750">
              <a:buFont typeface="Arial" panose="020B0604020202020204" pitchFamily="34" charset="0"/>
              <a:buChar char="•"/>
            </a:pPr>
            <a:endParaRPr lang="en-IN">
              <a:latin typeface="Rockwell" panose="02060603020205020403" pitchFamily="18" charset="77"/>
            </a:endParaRPr>
          </a:p>
          <a:p>
            <a:pPr lvl="1"/>
            <a:endParaRPr lang="en-IN">
              <a:latin typeface="Rockwell" panose="02060603020205020403" pitchFamily="18" charset="77"/>
            </a:endParaRPr>
          </a:p>
        </p:txBody>
      </p:sp>
      <p:pic>
        <p:nvPicPr>
          <p:cNvPr id="67" name="Picture 66">
            <a:extLst>
              <a:ext uri="{FF2B5EF4-FFF2-40B4-BE49-F238E27FC236}">
                <a16:creationId xmlns:a16="http://schemas.microsoft.com/office/drawing/2014/main" id="{F476EF61-DE84-B5BB-FA5D-1BD8F22ECF92}"/>
              </a:ext>
            </a:extLst>
          </p:cNvPr>
          <p:cNvPicPr>
            <a:picLocks noChangeAspect="1"/>
          </p:cNvPicPr>
          <p:nvPr/>
        </p:nvPicPr>
        <p:blipFill rotWithShape="1">
          <a:blip r:embed="rId2"/>
          <a:srcRect l="70543" t="234" r="-606" b="32995"/>
          <a:stretch/>
        </p:blipFill>
        <p:spPr>
          <a:xfrm>
            <a:off x="7804298" y="1"/>
            <a:ext cx="4486939"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tail of an airplane&#10;&#10;Description automatically generated">
            <a:extLst>
              <a:ext uri="{FF2B5EF4-FFF2-40B4-BE49-F238E27FC236}">
                <a16:creationId xmlns:a16="http://schemas.microsoft.com/office/drawing/2014/main" id="{361E4EFF-E8E4-5046-77EF-F40C3FA7213F}"/>
              </a:ext>
            </a:extLst>
          </p:cNvPr>
          <p:cNvPicPr>
            <a:picLocks noChangeAspect="1"/>
          </p:cNvPicPr>
          <p:nvPr/>
        </p:nvPicPr>
        <p:blipFill>
          <a:blip r:embed="rId2"/>
          <a:srcRect l="12043" r="12043"/>
          <a:stretch/>
        </p:blipFill>
        <p:spPr>
          <a:xfrm>
            <a:off x="-9886" y="10"/>
            <a:ext cx="7572605" cy="6857990"/>
          </a:xfrm>
          <a:prstGeom prst="rect">
            <a:avLst/>
          </a:prstGeom>
        </p:spPr>
      </p:pic>
      <p:sp>
        <p:nvSpPr>
          <p:cNvPr id="3" name="TextBox 2">
            <a:extLst>
              <a:ext uri="{FF2B5EF4-FFF2-40B4-BE49-F238E27FC236}">
                <a16:creationId xmlns:a16="http://schemas.microsoft.com/office/drawing/2014/main" id="{E0E8C275-E8B2-BDE1-740A-6DE878FF3CBD}"/>
              </a:ext>
            </a:extLst>
          </p:cNvPr>
          <p:cNvSpPr txBox="1"/>
          <p:nvPr/>
        </p:nvSpPr>
        <p:spPr>
          <a:xfrm>
            <a:off x="7760427" y="87978"/>
            <a:ext cx="4233863" cy="141527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Bef>
                <a:spcPct val="0"/>
              </a:spcBef>
              <a:spcAft>
                <a:spcPts val="600"/>
              </a:spcAft>
            </a:pPr>
            <a:r>
              <a:rPr lang="en-US" sz="4600" b="1">
                <a:latin typeface="Rockwell" panose="02060603020205020403" pitchFamily="18" charset="77"/>
                <a:cs typeface="Calibri Light"/>
              </a:rPr>
              <a:t>A380: From Ascent to Descent</a:t>
            </a:r>
          </a:p>
        </p:txBody>
      </p:sp>
      <p:sp>
        <p:nvSpPr>
          <p:cNvPr id="4" name="TextBox 3">
            <a:extLst>
              <a:ext uri="{FF2B5EF4-FFF2-40B4-BE49-F238E27FC236}">
                <a16:creationId xmlns:a16="http://schemas.microsoft.com/office/drawing/2014/main" id="{64EC52E9-CDC7-DFE2-485B-9E291E7AD925}"/>
              </a:ext>
            </a:extLst>
          </p:cNvPr>
          <p:cNvSpPr txBox="1"/>
          <p:nvPr/>
        </p:nvSpPr>
        <p:spPr>
          <a:xfrm>
            <a:off x="7603263" y="2257953"/>
            <a:ext cx="4391025" cy="35990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1700">
                <a:highlight>
                  <a:srgbClr val="FFFFFF"/>
                </a:highlight>
                <a:latin typeface="Rockwell" panose="02060603020205020403" pitchFamily="18" charset="77"/>
              </a:rPr>
              <a:t>In 2005, Airbus set the stage for an epic battle, launching the A380 with the audacious goal of dethroning Boeing's iconic 747.</a:t>
            </a:r>
            <a:endParaRPr lang="en-US" sz="1700">
              <a:latin typeface="Rockwell" panose="02060603020205020403" pitchFamily="18" charset="77"/>
            </a:endParaRPr>
          </a:p>
          <a:p>
            <a:pPr marL="342900" indent="-228600">
              <a:lnSpc>
                <a:spcPct val="90000"/>
              </a:lnSpc>
              <a:spcAft>
                <a:spcPts val="600"/>
              </a:spcAft>
              <a:buFont typeface="Arial" panose="020B0604020202020204" pitchFamily="34" charset="0"/>
              <a:buChar char="•"/>
            </a:pPr>
            <a:endParaRPr lang="en-US" sz="1700">
              <a:highlight>
                <a:srgbClr val="FFFFFF"/>
              </a:highlight>
              <a:latin typeface="Rockwell" panose="02060603020205020403" pitchFamily="18" charset="77"/>
            </a:endParaRPr>
          </a:p>
          <a:p>
            <a:pPr marL="342900" indent="-228600">
              <a:lnSpc>
                <a:spcPct val="90000"/>
              </a:lnSpc>
              <a:spcAft>
                <a:spcPts val="600"/>
              </a:spcAft>
              <a:buFont typeface="Arial" panose="020B0604020202020204" pitchFamily="34" charset="0"/>
              <a:buChar char="•"/>
            </a:pPr>
            <a:r>
              <a:rPr lang="en-US" sz="1700">
                <a:highlight>
                  <a:srgbClr val="FFFFFF"/>
                </a:highlight>
                <a:latin typeface="Rockwell" panose="02060603020205020403" pitchFamily="18" charset="77"/>
              </a:rPr>
              <a:t>Picture a world where aviation dreams knew no bounds, where the A380 emerged as a beacon of innovation, promising unparalleled luxury and boundless possibilities.</a:t>
            </a:r>
          </a:p>
        </p:txBody>
      </p:sp>
      <p:sp>
        <p:nvSpPr>
          <p:cNvPr id="5" name="TextBox 4">
            <a:extLst>
              <a:ext uri="{FF2B5EF4-FFF2-40B4-BE49-F238E27FC236}">
                <a16:creationId xmlns:a16="http://schemas.microsoft.com/office/drawing/2014/main" id="{018C53A7-F0CB-CA68-ACD9-5F544ABA8F2D}"/>
              </a:ext>
            </a:extLst>
          </p:cNvPr>
          <p:cNvSpPr txBox="1"/>
          <p:nvPr/>
        </p:nvSpPr>
        <p:spPr>
          <a:xfrm>
            <a:off x="7284302" y="5160833"/>
            <a:ext cx="502894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3200">
                <a:latin typeface="Rockwell" panose="02060603020205020403" pitchFamily="18" charset="77"/>
                <a:ea typeface="Calibri"/>
                <a:cs typeface="Calibri"/>
              </a:rPr>
              <a:t>SO, WHAT WENT WRONG?</a:t>
            </a:r>
            <a:endParaRPr lang="en-US" sz="1400">
              <a:latin typeface="Rockwell" panose="02060603020205020403" pitchFamily="18" charset="77"/>
            </a:endParaRPr>
          </a:p>
        </p:txBody>
      </p:sp>
    </p:spTree>
    <p:extLst>
      <p:ext uri="{BB962C8B-B14F-4D97-AF65-F5344CB8AC3E}">
        <p14:creationId xmlns:p14="http://schemas.microsoft.com/office/powerpoint/2010/main" val="255038481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57863">
            <a:off x="-380870" y="4100663"/>
            <a:ext cx="14182145" cy="6085430"/>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p:cNvSpPr/>
          <p:nvPr/>
        </p:nvSpPr>
        <p:spPr>
          <a:xfrm>
            <a:off x="7558404" y="5203970"/>
            <a:ext cx="2752015" cy="29144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4"/>
            <a:stretch>
              <a:fillRect t="-86495"/>
            </a:stretch>
          </a:blipFill>
        </p:spPr>
        <p:txBody>
          <a:bodyPr/>
          <a:lstStyle/>
          <a:p>
            <a:endParaRPr lang="en-US" sz="1200"/>
          </a:p>
        </p:txBody>
      </p:sp>
      <p:grpSp>
        <p:nvGrpSpPr>
          <p:cNvPr id="9" name="Group 9"/>
          <p:cNvGrpSpPr/>
          <p:nvPr/>
        </p:nvGrpSpPr>
        <p:grpSpPr>
          <a:xfrm>
            <a:off x="6228641" y="2243138"/>
            <a:ext cx="5815012" cy="3957637"/>
            <a:chOff x="-625207" y="-110069"/>
            <a:chExt cx="2713815" cy="1846994"/>
          </a:xfrm>
        </p:grpSpPr>
        <p:sp>
          <p:nvSpPr>
            <p:cNvPr id="10" name="Freeform 10"/>
            <p:cNvSpPr/>
            <p:nvPr/>
          </p:nvSpPr>
          <p:spPr>
            <a:xfrm>
              <a:off x="-625207" y="-110069"/>
              <a:ext cx="2713815" cy="1846994"/>
            </a:xfrm>
            <a:custGeom>
              <a:avLst/>
              <a:gdLst/>
              <a:ahLst/>
              <a:cxnLst/>
              <a:rect l="l" t="t" r="r" b="b"/>
              <a:pathLst>
                <a:path w="1279723" h="1271725">
                  <a:moveTo>
                    <a:pt x="0" y="0"/>
                  </a:moveTo>
                  <a:lnTo>
                    <a:pt x="1279723" y="0"/>
                  </a:lnTo>
                  <a:lnTo>
                    <a:pt x="1279723" y="1271725"/>
                  </a:lnTo>
                  <a:lnTo>
                    <a:pt x="0" y="1271725"/>
                  </a:lnTo>
                  <a:close/>
                </a:path>
              </a:pathLst>
            </a:custGeom>
            <a:solidFill>
              <a:schemeClr val="accent1">
                <a:lumMod val="75000"/>
              </a:schemeClr>
            </a:solidFill>
          </p:spPr>
          <p:txBody>
            <a:bodyPr/>
            <a:lstStyle/>
            <a:p>
              <a:endParaRPr lang="en-US" sz="1200"/>
            </a:p>
          </p:txBody>
        </p:sp>
        <p:sp>
          <p:nvSpPr>
            <p:cNvPr id="11" name="TextBox 11"/>
            <p:cNvSpPr txBox="1"/>
            <p:nvPr/>
          </p:nvSpPr>
          <p:spPr>
            <a:xfrm>
              <a:off x="0" y="-57150"/>
              <a:ext cx="1279723" cy="1328875"/>
            </a:xfrm>
            <a:prstGeom prst="rect">
              <a:avLst/>
            </a:prstGeom>
          </p:spPr>
          <p:txBody>
            <a:bodyPr lIns="33867" tIns="33867" rIns="33867" bIns="33867" rtlCol="0" anchor="ctr"/>
            <a:lstStyle/>
            <a:p>
              <a:pPr algn="ctr">
                <a:lnSpc>
                  <a:spcPts val="2743"/>
                </a:lnSpc>
                <a:spcBef>
                  <a:spcPct val="0"/>
                </a:spcBef>
              </a:pPr>
              <a:endParaRPr sz="1200"/>
            </a:p>
          </p:txBody>
        </p:sp>
      </p:grpSp>
      <p:sp>
        <p:nvSpPr>
          <p:cNvPr id="12" name="Freeform 12"/>
          <p:cNvSpPr/>
          <p:nvPr/>
        </p:nvSpPr>
        <p:spPr>
          <a:xfrm>
            <a:off x="2159997" y="5203970"/>
            <a:ext cx="2752015" cy="29144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4"/>
            <a:stretch>
              <a:fillRect t="-86495"/>
            </a:stretch>
          </a:blipFill>
        </p:spPr>
        <p:txBody>
          <a:bodyPr/>
          <a:lstStyle/>
          <a:p>
            <a:endParaRPr lang="en-US" sz="1200"/>
          </a:p>
        </p:txBody>
      </p:sp>
      <p:grpSp>
        <p:nvGrpSpPr>
          <p:cNvPr id="13" name="Group 13"/>
          <p:cNvGrpSpPr/>
          <p:nvPr/>
        </p:nvGrpSpPr>
        <p:grpSpPr>
          <a:xfrm>
            <a:off x="148347" y="2243138"/>
            <a:ext cx="5815013" cy="3957637"/>
            <a:chOff x="-943438" y="-110069"/>
            <a:chExt cx="2713816" cy="1846994"/>
          </a:xfrm>
        </p:grpSpPr>
        <p:sp>
          <p:nvSpPr>
            <p:cNvPr id="14" name="Freeform 14"/>
            <p:cNvSpPr/>
            <p:nvPr/>
          </p:nvSpPr>
          <p:spPr>
            <a:xfrm>
              <a:off x="-943438" y="-110069"/>
              <a:ext cx="2713816" cy="1846994"/>
            </a:xfrm>
            <a:custGeom>
              <a:avLst/>
              <a:gdLst/>
              <a:ahLst/>
              <a:cxnLst/>
              <a:rect l="l" t="t" r="r" b="b"/>
              <a:pathLst>
                <a:path w="1279723" h="1271725">
                  <a:moveTo>
                    <a:pt x="0" y="0"/>
                  </a:moveTo>
                  <a:lnTo>
                    <a:pt x="1279723" y="0"/>
                  </a:lnTo>
                  <a:lnTo>
                    <a:pt x="1279723" y="1271725"/>
                  </a:lnTo>
                  <a:lnTo>
                    <a:pt x="0" y="1271725"/>
                  </a:lnTo>
                  <a:close/>
                </a:path>
              </a:pathLst>
            </a:custGeom>
            <a:solidFill>
              <a:schemeClr val="accent1">
                <a:lumMod val="75000"/>
              </a:schemeClr>
            </a:solidFill>
          </p:spPr>
          <p:txBody>
            <a:bodyPr/>
            <a:lstStyle/>
            <a:p>
              <a:endParaRPr lang="en-US" sz="1200"/>
            </a:p>
          </p:txBody>
        </p:sp>
        <p:sp>
          <p:nvSpPr>
            <p:cNvPr id="15" name="TextBox 15"/>
            <p:cNvSpPr txBox="1"/>
            <p:nvPr/>
          </p:nvSpPr>
          <p:spPr>
            <a:xfrm>
              <a:off x="0" y="-57150"/>
              <a:ext cx="1279723" cy="1328875"/>
            </a:xfrm>
            <a:prstGeom prst="rect">
              <a:avLst/>
            </a:prstGeom>
          </p:spPr>
          <p:txBody>
            <a:bodyPr lIns="33867" tIns="33867" rIns="33867" bIns="33867" rtlCol="0" anchor="ctr"/>
            <a:lstStyle/>
            <a:p>
              <a:pPr algn="ctr">
                <a:lnSpc>
                  <a:spcPts val="2743"/>
                </a:lnSpc>
                <a:spcBef>
                  <a:spcPct val="0"/>
                </a:spcBef>
              </a:pPr>
              <a:endParaRPr sz="1200"/>
            </a:p>
          </p:txBody>
        </p:sp>
      </p:grpSp>
      <p:grpSp>
        <p:nvGrpSpPr>
          <p:cNvPr id="16" name="Group 16"/>
          <p:cNvGrpSpPr/>
          <p:nvPr/>
        </p:nvGrpSpPr>
        <p:grpSpPr>
          <a:xfrm>
            <a:off x="2351638" y="1341911"/>
            <a:ext cx="1366112" cy="136611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txBody>
            <a:bodyPr/>
            <a:lstStyle/>
            <a:p>
              <a:endParaRPr lang="en-US" sz="1200"/>
            </a:p>
          </p:txBody>
        </p:sp>
        <p:sp>
          <p:nvSpPr>
            <p:cNvPr id="18" name="TextBox 18"/>
            <p:cNvSpPr txBox="1"/>
            <p:nvPr/>
          </p:nvSpPr>
          <p:spPr>
            <a:xfrm>
              <a:off x="76200" y="19050"/>
              <a:ext cx="660400" cy="717550"/>
            </a:xfrm>
            <a:prstGeom prst="rect">
              <a:avLst/>
            </a:prstGeom>
          </p:spPr>
          <p:txBody>
            <a:bodyPr lIns="33867" tIns="33867" rIns="33867" bIns="33867" rtlCol="0" anchor="ctr"/>
            <a:lstStyle/>
            <a:p>
              <a:pPr algn="ctr">
                <a:lnSpc>
                  <a:spcPts val="2743"/>
                </a:lnSpc>
                <a:spcBef>
                  <a:spcPct val="0"/>
                </a:spcBef>
              </a:pPr>
              <a:endParaRPr sz="1200"/>
            </a:p>
          </p:txBody>
        </p:sp>
      </p:grpSp>
      <p:grpSp>
        <p:nvGrpSpPr>
          <p:cNvPr id="19" name="Group 19"/>
          <p:cNvGrpSpPr/>
          <p:nvPr/>
        </p:nvGrpSpPr>
        <p:grpSpPr>
          <a:xfrm>
            <a:off x="8474250" y="1309893"/>
            <a:ext cx="1366112" cy="136611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txBody>
            <a:bodyPr/>
            <a:lstStyle/>
            <a:p>
              <a:endParaRPr lang="en-US" sz="1200"/>
            </a:p>
          </p:txBody>
        </p:sp>
        <p:sp>
          <p:nvSpPr>
            <p:cNvPr id="21" name="TextBox 21"/>
            <p:cNvSpPr txBox="1"/>
            <p:nvPr/>
          </p:nvSpPr>
          <p:spPr>
            <a:xfrm>
              <a:off x="76200" y="19050"/>
              <a:ext cx="660400" cy="717550"/>
            </a:xfrm>
            <a:prstGeom prst="rect">
              <a:avLst/>
            </a:prstGeom>
          </p:spPr>
          <p:txBody>
            <a:bodyPr lIns="33867" tIns="33867" rIns="33867" bIns="33867" rtlCol="0" anchor="ctr"/>
            <a:lstStyle/>
            <a:p>
              <a:pPr algn="ctr">
                <a:lnSpc>
                  <a:spcPts val="2743"/>
                </a:lnSpc>
                <a:spcBef>
                  <a:spcPct val="0"/>
                </a:spcBef>
              </a:pPr>
              <a:endParaRPr sz="1200"/>
            </a:p>
          </p:txBody>
        </p:sp>
      </p:grpSp>
      <p:sp>
        <p:nvSpPr>
          <p:cNvPr id="26" name="Freeform 26"/>
          <p:cNvSpPr/>
          <p:nvPr/>
        </p:nvSpPr>
        <p:spPr>
          <a:xfrm>
            <a:off x="8770278" y="1552185"/>
            <a:ext cx="773789" cy="929223"/>
          </a:xfrm>
          <a:custGeom>
            <a:avLst/>
            <a:gdLst/>
            <a:ahLst/>
            <a:cxnLst/>
            <a:rect l="l" t="t" r="r" b="b"/>
            <a:pathLst>
              <a:path w="1160684" h="1393835">
                <a:moveTo>
                  <a:pt x="0" y="0"/>
                </a:moveTo>
                <a:lnTo>
                  <a:pt x="1160684" y="0"/>
                </a:lnTo>
                <a:lnTo>
                  <a:pt x="1160684" y="1393835"/>
                </a:lnTo>
                <a:lnTo>
                  <a:pt x="0" y="1393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29" name="TextBox 29"/>
          <p:cNvSpPr txBox="1"/>
          <p:nvPr/>
        </p:nvSpPr>
        <p:spPr>
          <a:xfrm>
            <a:off x="266281" y="2983448"/>
            <a:ext cx="5568785" cy="2247795"/>
          </a:xfrm>
          <a:prstGeom prst="rect">
            <a:avLst/>
          </a:prstGeom>
        </p:spPr>
        <p:txBody>
          <a:bodyPr wrap="square" lIns="0" tIns="0" rIns="0" bIns="0" rtlCol="0" anchor="t">
            <a:spAutoFit/>
          </a:bodyPr>
          <a:lstStyle/>
          <a:p>
            <a:pPr marL="171450" indent="-171450">
              <a:lnSpc>
                <a:spcPts val="1585"/>
              </a:lnSpc>
              <a:buFont typeface="Arial" panose="020B0604020202020204" pitchFamily="34" charset="0"/>
              <a:buChar char="•"/>
            </a:pPr>
            <a:r>
              <a:rPr lang="en-US" sz="1600" spc="112">
                <a:solidFill>
                  <a:srgbClr val="FFFBFB"/>
                </a:solidFill>
                <a:latin typeface="Rockwell" panose="02060603020205020403" pitchFamily="18" charset="77"/>
              </a:rPr>
              <a:t>In 2004, the U.S. government filed a case against Airbus at the WTO, alleging illegal subsidies amounting to $6.5 billion from the EU.</a:t>
            </a:r>
          </a:p>
          <a:p>
            <a:pPr marL="171450" indent="-171450">
              <a:lnSpc>
                <a:spcPts val="1585"/>
              </a:lnSpc>
              <a:buFont typeface="Arial" panose="020B0604020202020204" pitchFamily="34" charset="0"/>
              <a:buChar char="•"/>
            </a:pPr>
            <a:endParaRPr lang="en-US" sz="1600" spc="112">
              <a:solidFill>
                <a:srgbClr val="FFFBFB"/>
              </a:solidFill>
              <a:latin typeface="Rockwell" panose="02060603020205020403" pitchFamily="18" charset="77"/>
            </a:endParaRPr>
          </a:p>
          <a:p>
            <a:pPr marL="171450" indent="-171450">
              <a:lnSpc>
                <a:spcPts val="1585"/>
              </a:lnSpc>
              <a:buFont typeface="Arial" panose="020B0604020202020204" pitchFamily="34" charset="0"/>
              <a:buChar char="•"/>
            </a:pPr>
            <a:r>
              <a:rPr lang="en-US" sz="1600" spc="112">
                <a:solidFill>
                  <a:srgbClr val="FFFBFB"/>
                </a:solidFill>
                <a:latin typeface="Rockwell" panose="02060603020205020403" pitchFamily="18" charset="77"/>
              </a:rPr>
              <a:t>In retaliation, the EU filed a complaint against the U.S. over $19 billion in aid provided to Boeing.</a:t>
            </a:r>
          </a:p>
          <a:p>
            <a:pPr marL="171450" indent="-171450">
              <a:lnSpc>
                <a:spcPts val="1585"/>
              </a:lnSpc>
              <a:buFont typeface="Arial" panose="020B0604020202020204" pitchFamily="34" charset="0"/>
              <a:buChar char="•"/>
            </a:pPr>
            <a:endParaRPr lang="en-US" sz="1600" spc="112">
              <a:solidFill>
                <a:srgbClr val="FFFBFB"/>
              </a:solidFill>
              <a:latin typeface="Rockwell" panose="02060603020205020403" pitchFamily="18" charset="77"/>
            </a:endParaRPr>
          </a:p>
          <a:p>
            <a:pPr marL="171450" indent="-171450">
              <a:lnSpc>
                <a:spcPts val="1585"/>
              </a:lnSpc>
              <a:buFont typeface="Arial" panose="020B0604020202020204" pitchFamily="34" charset="0"/>
              <a:buChar char="•"/>
            </a:pPr>
            <a:r>
              <a:rPr lang="en-US" sz="1600" spc="112">
                <a:solidFill>
                  <a:srgbClr val="FFFBFB"/>
                </a:solidFill>
                <a:latin typeface="Rockwell" panose="02060603020205020403" pitchFamily="18" charset="77"/>
              </a:rPr>
              <a:t>Over the years, the WTO ruled that both Airbus and Boeing had received unfair subsidies, impacting market dynamics.</a:t>
            </a:r>
          </a:p>
          <a:p>
            <a:pPr algn="ctr">
              <a:lnSpc>
                <a:spcPts val="1585"/>
              </a:lnSpc>
            </a:pPr>
            <a:endParaRPr lang="en-US" sz="1148" spc="112">
              <a:solidFill>
                <a:srgbClr val="FFFBFB"/>
              </a:solidFill>
              <a:latin typeface="DM Sans"/>
            </a:endParaRPr>
          </a:p>
        </p:txBody>
      </p:sp>
      <p:sp>
        <p:nvSpPr>
          <p:cNvPr id="30" name="TextBox 30"/>
          <p:cNvSpPr txBox="1"/>
          <p:nvPr/>
        </p:nvSpPr>
        <p:spPr>
          <a:xfrm>
            <a:off x="6313580" y="2979495"/>
            <a:ext cx="5687183" cy="2264338"/>
          </a:xfrm>
          <a:prstGeom prst="rect">
            <a:avLst/>
          </a:prstGeom>
        </p:spPr>
        <p:txBody>
          <a:bodyPr wrap="square" lIns="0" tIns="0" rIns="0" bIns="0" rtlCol="0" anchor="t">
            <a:spAutoFit/>
          </a:bodyPr>
          <a:lstStyle/>
          <a:p>
            <a:pPr marL="171450" indent="-171450">
              <a:lnSpc>
                <a:spcPts val="1585"/>
              </a:lnSpc>
              <a:buFont typeface="Arial" panose="020B0604020202020204" pitchFamily="34" charset="0"/>
              <a:buChar char="•"/>
            </a:pPr>
            <a:r>
              <a:rPr lang="en-US" sz="1600" spc="112">
                <a:solidFill>
                  <a:srgbClr val="FFFBFB"/>
                </a:solidFill>
                <a:latin typeface="DM Sans"/>
              </a:rPr>
              <a:t>Significant delays in A380 production due to complex activities such as wiring installation, weight testing, and cabin interior customization.</a:t>
            </a:r>
          </a:p>
          <a:p>
            <a:pPr marL="171450" indent="-171450">
              <a:lnSpc>
                <a:spcPts val="1585"/>
              </a:lnSpc>
              <a:buFont typeface="Arial" panose="020B0604020202020204" pitchFamily="34" charset="0"/>
              <a:buChar char="•"/>
            </a:pPr>
            <a:endParaRPr lang="en-US" sz="1600" spc="112">
              <a:solidFill>
                <a:srgbClr val="FFFBFB"/>
              </a:solidFill>
              <a:latin typeface="DM Sans"/>
            </a:endParaRPr>
          </a:p>
          <a:p>
            <a:pPr marL="171450" indent="-171450">
              <a:lnSpc>
                <a:spcPts val="1585"/>
              </a:lnSpc>
              <a:buFont typeface="Arial" panose="020B0604020202020204" pitchFamily="34" charset="0"/>
              <a:buChar char="•"/>
            </a:pPr>
            <a:r>
              <a:rPr lang="en-US" sz="1600" spc="112">
                <a:solidFill>
                  <a:srgbClr val="FFFBFB"/>
                </a:solidFill>
                <a:latin typeface="DM Sans"/>
              </a:rPr>
              <a:t>Initial projected development cost of $10.7 billion more than doubled to over $25 billion by 2016.</a:t>
            </a:r>
          </a:p>
          <a:p>
            <a:pPr marL="171450" indent="-171450">
              <a:lnSpc>
                <a:spcPts val="1585"/>
              </a:lnSpc>
              <a:buFont typeface="Arial" panose="020B0604020202020204" pitchFamily="34" charset="0"/>
              <a:buChar char="•"/>
            </a:pPr>
            <a:endParaRPr lang="en-US" sz="1600" spc="112">
              <a:solidFill>
                <a:srgbClr val="FFFBFB"/>
              </a:solidFill>
              <a:latin typeface="DM Sans"/>
            </a:endParaRPr>
          </a:p>
          <a:p>
            <a:pPr marL="171450" indent="-171450">
              <a:lnSpc>
                <a:spcPts val="1585"/>
              </a:lnSpc>
              <a:buFont typeface="Arial" panose="020B0604020202020204" pitchFamily="34" charset="0"/>
              <a:buChar char="•"/>
            </a:pPr>
            <a:r>
              <a:rPr lang="en-US" sz="1600" spc="112">
                <a:solidFill>
                  <a:srgbClr val="FFFBFB"/>
                </a:solidFill>
                <a:latin typeface="DM Sans"/>
              </a:rPr>
              <a:t>Production challenges included transporting huge parts between facilities and building new infrastructure.</a:t>
            </a:r>
          </a:p>
          <a:p>
            <a:pPr>
              <a:lnSpc>
                <a:spcPts val="1585"/>
              </a:lnSpc>
            </a:pPr>
            <a:endParaRPr lang="en-US" sz="1600" spc="112">
              <a:solidFill>
                <a:srgbClr val="FFFBFB"/>
              </a:solidFill>
              <a:latin typeface="DM Sans"/>
            </a:endParaRPr>
          </a:p>
        </p:txBody>
      </p:sp>
      <p:sp>
        <p:nvSpPr>
          <p:cNvPr id="32" name="TextBox 32"/>
          <p:cNvSpPr txBox="1"/>
          <p:nvPr/>
        </p:nvSpPr>
        <p:spPr>
          <a:xfrm>
            <a:off x="2043063" y="5647941"/>
            <a:ext cx="1983262" cy="330283"/>
          </a:xfrm>
          <a:prstGeom prst="rect">
            <a:avLst/>
          </a:prstGeom>
        </p:spPr>
        <p:txBody>
          <a:bodyPr lIns="0" tIns="0" rIns="0" bIns="0" rtlCol="0" anchor="t">
            <a:spAutoFit/>
          </a:bodyPr>
          <a:lstStyle/>
          <a:p>
            <a:pPr algn="ctr">
              <a:lnSpc>
                <a:spcPts val="2805"/>
              </a:lnSpc>
              <a:spcBef>
                <a:spcPct val="0"/>
              </a:spcBef>
            </a:pPr>
            <a:r>
              <a:rPr lang="en-US" sz="2000" b="1" spc="199">
                <a:solidFill>
                  <a:srgbClr val="FDFBFB"/>
                </a:solidFill>
                <a:latin typeface="Rockwell"/>
                <a:ea typeface="Oswald"/>
              </a:rPr>
              <a:t>Allegations</a:t>
            </a:r>
          </a:p>
        </p:txBody>
      </p:sp>
      <p:sp>
        <p:nvSpPr>
          <p:cNvPr id="33" name="TextBox 33"/>
          <p:cNvSpPr txBox="1"/>
          <p:nvPr/>
        </p:nvSpPr>
        <p:spPr>
          <a:xfrm>
            <a:off x="7083617" y="5647941"/>
            <a:ext cx="3701588" cy="330155"/>
          </a:xfrm>
          <a:prstGeom prst="rect">
            <a:avLst/>
          </a:prstGeom>
        </p:spPr>
        <p:txBody>
          <a:bodyPr wrap="square" lIns="0" tIns="0" rIns="0" bIns="0" rtlCol="0" anchor="t">
            <a:spAutoFit/>
          </a:bodyPr>
          <a:lstStyle/>
          <a:p>
            <a:pPr algn="ctr">
              <a:lnSpc>
                <a:spcPts val="2805"/>
              </a:lnSpc>
              <a:spcBef>
                <a:spcPct val="0"/>
              </a:spcBef>
            </a:pPr>
            <a:r>
              <a:rPr lang="en-US" sz="2000" b="1" spc="199">
                <a:solidFill>
                  <a:srgbClr val="FDFBFB"/>
                </a:solidFill>
                <a:latin typeface="Rockwell"/>
              </a:rPr>
              <a:t>Production Delays</a:t>
            </a:r>
          </a:p>
        </p:txBody>
      </p:sp>
      <p:sp>
        <p:nvSpPr>
          <p:cNvPr id="36" name="TextBox 35">
            <a:extLst>
              <a:ext uri="{FF2B5EF4-FFF2-40B4-BE49-F238E27FC236}">
                <a16:creationId xmlns:a16="http://schemas.microsoft.com/office/drawing/2014/main" id="{4FA5D64B-A891-56C8-AB65-185DA2FA213F}"/>
              </a:ext>
            </a:extLst>
          </p:cNvPr>
          <p:cNvSpPr txBox="1"/>
          <p:nvPr/>
        </p:nvSpPr>
        <p:spPr>
          <a:xfrm>
            <a:off x="257908" y="128954"/>
            <a:ext cx="10286267"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600" b="1">
                <a:latin typeface="Rockwell" panose="02060603020205020403" pitchFamily="18" charset="77"/>
                <a:cs typeface="Calibri Light"/>
              </a:rPr>
              <a:t>A380: Navigating Stormy Skies</a:t>
            </a:r>
          </a:p>
        </p:txBody>
      </p:sp>
      <p:sp>
        <p:nvSpPr>
          <p:cNvPr id="37" name="Freeform 27">
            <a:extLst>
              <a:ext uri="{FF2B5EF4-FFF2-40B4-BE49-F238E27FC236}">
                <a16:creationId xmlns:a16="http://schemas.microsoft.com/office/drawing/2014/main" id="{ABAD96D5-75F9-AD4A-3ECC-B4148C9BA988}"/>
              </a:ext>
            </a:extLst>
          </p:cNvPr>
          <p:cNvSpPr/>
          <p:nvPr/>
        </p:nvSpPr>
        <p:spPr>
          <a:xfrm>
            <a:off x="2610665" y="1461099"/>
            <a:ext cx="902047" cy="902047"/>
          </a:xfrm>
          <a:custGeom>
            <a:avLst/>
            <a:gdLst/>
            <a:ahLst/>
            <a:cxnLst/>
            <a:rect l="l" t="t" r="r" b="b"/>
            <a:pathLst>
              <a:path w="1353071" h="1353071">
                <a:moveTo>
                  <a:pt x="0" y="0"/>
                </a:moveTo>
                <a:lnTo>
                  <a:pt x="1353071" y="0"/>
                </a:lnTo>
                <a:lnTo>
                  <a:pt x="1353071" y="1353071"/>
                </a:lnTo>
                <a:lnTo>
                  <a:pt x="0" y="13530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4724189"/>
            <a:ext cx="2350015" cy="1353549"/>
            <a:chOff x="0" y="0"/>
            <a:chExt cx="928401" cy="534735"/>
          </a:xfrm>
        </p:grpSpPr>
        <p:sp>
          <p:nvSpPr>
            <p:cNvPr id="3" name="Freeform 3"/>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4FCDCC"/>
            </a:solidFill>
          </p:spPr>
          <p:txBody>
            <a:bodyPr/>
            <a:lstStyle/>
            <a:p>
              <a:endParaRPr lang="en-US" sz="1200"/>
            </a:p>
          </p:txBody>
        </p:sp>
        <p:sp>
          <p:nvSpPr>
            <p:cNvPr id="4" name="TextBox 4"/>
            <p:cNvSpPr txBox="1"/>
            <p:nvPr/>
          </p:nvSpPr>
          <p:spPr>
            <a:xfrm>
              <a:off x="0" y="-76200"/>
              <a:ext cx="928401" cy="610935"/>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2000</a:t>
              </a:r>
            </a:p>
          </p:txBody>
        </p:sp>
      </p:grpSp>
      <p:grpSp>
        <p:nvGrpSpPr>
          <p:cNvPr id="5" name="Group 5"/>
          <p:cNvGrpSpPr/>
          <p:nvPr/>
        </p:nvGrpSpPr>
        <p:grpSpPr>
          <a:xfrm rot="-10800000">
            <a:off x="2606466" y="5666292"/>
            <a:ext cx="429349" cy="411445"/>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8B6B4">
                <a:alpha val="49804"/>
              </a:srgbClr>
            </a:solidFill>
          </p:spPr>
          <p:txBody>
            <a:bodyPr/>
            <a:lstStyle/>
            <a:p>
              <a:endParaRPr lang="en-US" sz="1200"/>
            </a:p>
          </p:txBody>
        </p:sp>
      </p:grpSp>
      <p:grpSp>
        <p:nvGrpSpPr>
          <p:cNvPr id="7" name="Group 7"/>
          <p:cNvGrpSpPr/>
          <p:nvPr/>
        </p:nvGrpSpPr>
        <p:grpSpPr>
          <a:xfrm>
            <a:off x="2606465" y="4312744"/>
            <a:ext cx="2350015" cy="1353549"/>
            <a:chOff x="0" y="0"/>
            <a:chExt cx="928401" cy="534735"/>
          </a:xfrm>
        </p:grpSpPr>
        <p:sp>
          <p:nvSpPr>
            <p:cNvPr id="8" name="Freeform 8"/>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18B6B4"/>
            </a:solidFill>
          </p:spPr>
          <p:txBody>
            <a:bodyPr/>
            <a:lstStyle/>
            <a:p>
              <a:endParaRPr lang="en-US" sz="1200"/>
            </a:p>
          </p:txBody>
        </p:sp>
        <p:sp>
          <p:nvSpPr>
            <p:cNvPr id="9" name="TextBox 9"/>
            <p:cNvSpPr txBox="1"/>
            <p:nvPr/>
          </p:nvSpPr>
          <p:spPr>
            <a:xfrm>
              <a:off x="0" y="-76200"/>
              <a:ext cx="928401" cy="610935"/>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2003</a:t>
              </a:r>
            </a:p>
          </p:txBody>
        </p:sp>
      </p:grpSp>
      <p:grpSp>
        <p:nvGrpSpPr>
          <p:cNvPr id="10" name="Group 10"/>
          <p:cNvGrpSpPr/>
          <p:nvPr/>
        </p:nvGrpSpPr>
        <p:grpSpPr>
          <a:xfrm>
            <a:off x="4561620" y="3901298"/>
            <a:ext cx="2350015" cy="1353549"/>
            <a:chOff x="0" y="0"/>
            <a:chExt cx="928401" cy="534735"/>
          </a:xfrm>
        </p:grpSpPr>
        <p:sp>
          <p:nvSpPr>
            <p:cNvPr id="11" name="Freeform 11"/>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37C9EF"/>
            </a:solidFill>
          </p:spPr>
          <p:txBody>
            <a:bodyPr/>
            <a:lstStyle/>
            <a:p>
              <a:endParaRPr lang="en-US" sz="1200"/>
            </a:p>
          </p:txBody>
        </p:sp>
        <p:sp>
          <p:nvSpPr>
            <p:cNvPr id="12" name="TextBox 12"/>
            <p:cNvSpPr txBox="1"/>
            <p:nvPr/>
          </p:nvSpPr>
          <p:spPr>
            <a:xfrm>
              <a:off x="0" y="-76200"/>
              <a:ext cx="928401" cy="610935"/>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2005</a:t>
              </a:r>
            </a:p>
          </p:txBody>
        </p:sp>
      </p:grpSp>
      <p:grpSp>
        <p:nvGrpSpPr>
          <p:cNvPr id="13" name="Group 13"/>
          <p:cNvGrpSpPr/>
          <p:nvPr/>
        </p:nvGrpSpPr>
        <p:grpSpPr>
          <a:xfrm>
            <a:off x="6499530" y="3493426"/>
            <a:ext cx="2350015" cy="1353549"/>
            <a:chOff x="0" y="0"/>
            <a:chExt cx="928401" cy="534735"/>
          </a:xfrm>
        </p:grpSpPr>
        <p:sp>
          <p:nvSpPr>
            <p:cNvPr id="14" name="Freeform 14"/>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2C92D5"/>
            </a:solidFill>
          </p:spPr>
          <p:txBody>
            <a:bodyPr/>
            <a:lstStyle/>
            <a:p>
              <a:endParaRPr lang="en-US" sz="1200"/>
            </a:p>
          </p:txBody>
        </p:sp>
        <p:sp>
          <p:nvSpPr>
            <p:cNvPr id="15" name="TextBox 15"/>
            <p:cNvSpPr txBox="1"/>
            <p:nvPr/>
          </p:nvSpPr>
          <p:spPr>
            <a:xfrm>
              <a:off x="0" y="-76200"/>
              <a:ext cx="928401" cy="610935"/>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2008</a:t>
              </a:r>
            </a:p>
          </p:txBody>
        </p:sp>
      </p:grpSp>
      <p:grpSp>
        <p:nvGrpSpPr>
          <p:cNvPr id="16" name="Group 16"/>
          <p:cNvGrpSpPr/>
          <p:nvPr/>
        </p:nvGrpSpPr>
        <p:grpSpPr>
          <a:xfrm rot="-10800000">
            <a:off x="6493180" y="4843402"/>
            <a:ext cx="412105" cy="411445"/>
            <a:chOff x="0" y="0"/>
            <a:chExt cx="6350000" cy="6339840"/>
          </a:xfrm>
        </p:grpSpPr>
        <p:sp>
          <p:nvSpPr>
            <p:cNvPr id="17" name="Freeform 1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alpha val="49804"/>
              </a:srgbClr>
            </a:solidFill>
          </p:spPr>
          <p:txBody>
            <a:bodyPr/>
            <a:lstStyle/>
            <a:p>
              <a:endParaRPr lang="en-US" sz="1200"/>
            </a:p>
          </p:txBody>
        </p:sp>
      </p:grpSp>
      <p:grpSp>
        <p:nvGrpSpPr>
          <p:cNvPr id="18" name="Group 18"/>
          <p:cNvGrpSpPr/>
          <p:nvPr/>
        </p:nvGrpSpPr>
        <p:grpSpPr>
          <a:xfrm rot="-10800000">
            <a:off x="4550726" y="5254847"/>
            <a:ext cx="412105" cy="411445"/>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alpha val="49804"/>
              </a:srgbClr>
            </a:solidFill>
          </p:spPr>
          <p:txBody>
            <a:bodyPr/>
            <a:lstStyle/>
            <a:p>
              <a:endParaRPr lang="en-US" sz="1200"/>
            </a:p>
          </p:txBody>
        </p:sp>
      </p:grpSp>
      <p:grpSp>
        <p:nvGrpSpPr>
          <p:cNvPr id="20" name="Group 20"/>
          <p:cNvGrpSpPr/>
          <p:nvPr/>
        </p:nvGrpSpPr>
        <p:grpSpPr>
          <a:xfrm>
            <a:off x="8433623" y="2383008"/>
            <a:ext cx="3017294" cy="2680411"/>
            <a:chOff x="0" y="0"/>
            <a:chExt cx="977479" cy="868343"/>
          </a:xfrm>
        </p:grpSpPr>
        <p:sp>
          <p:nvSpPr>
            <p:cNvPr id="21" name="Freeform 21"/>
            <p:cNvSpPr/>
            <p:nvPr/>
          </p:nvSpPr>
          <p:spPr>
            <a:xfrm>
              <a:off x="0" y="0"/>
              <a:ext cx="977479" cy="868343"/>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txBody>
            <a:bodyPr/>
            <a:lstStyle/>
            <a:p>
              <a:endParaRPr lang="en-US" sz="1200"/>
            </a:p>
          </p:txBody>
        </p:sp>
        <p:sp>
          <p:nvSpPr>
            <p:cNvPr id="22" name="TextBox 22"/>
            <p:cNvSpPr txBox="1"/>
            <p:nvPr/>
          </p:nvSpPr>
          <p:spPr>
            <a:xfrm>
              <a:off x="0" y="127000"/>
              <a:ext cx="875879" cy="538143"/>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Mid-2000s</a:t>
              </a:r>
            </a:p>
          </p:txBody>
        </p:sp>
      </p:grpSp>
      <p:grpSp>
        <p:nvGrpSpPr>
          <p:cNvPr id="23" name="Group 23"/>
          <p:cNvGrpSpPr/>
          <p:nvPr/>
        </p:nvGrpSpPr>
        <p:grpSpPr>
          <a:xfrm rot="-10800000">
            <a:off x="8427273" y="4431956"/>
            <a:ext cx="412105" cy="411445"/>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alpha val="49804"/>
              </a:srgbClr>
            </a:solidFill>
          </p:spPr>
          <p:txBody>
            <a:bodyPr/>
            <a:lstStyle/>
            <a:p>
              <a:endParaRPr lang="en-US" sz="1200"/>
            </a:p>
          </p:txBody>
        </p:sp>
      </p:grpSp>
      <p:sp>
        <p:nvSpPr>
          <p:cNvPr id="25" name="TextBox 25"/>
          <p:cNvSpPr txBox="1"/>
          <p:nvPr/>
        </p:nvSpPr>
        <p:spPr>
          <a:xfrm>
            <a:off x="650025" y="4055156"/>
            <a:ext cx="2017893" cy="592470"/>
          </a:xfrm>
          <a:prstGeom prst="rect">
            <a:avLst/>
          </a:prstGeom>
        </p:spPr>
        <p:txBody>
          <a:bodyPr wrap="square" lIns="0" tIns="0" rIns="0" bIns="0" rtlCol="0" anchor="t">
            <a:spAutoFit/>
          </a:bodyPr>
          <a:lstStyle/>
          <a:p>
            <a:pPr algn="ctr">
              <a:lnSpc>
                <a:spcPts val="2427"/>
              </a:lnSpc>
            </a:pPr>
            <a:r>
              <a:rPr lang="en-US" spc="52">
                <a:solidFill>
                  <a:srgbClr val="191919"/>
                </a:solidFill>
                <a:latin typeface="Rockwell" panose="02060603020205020403" pitchFamily="18" charset="77"/>
              </a:rPr>
              <a:t>Boeing's Stretched B747 </a:t>
            </a:r>
          </a:p>
        </p:txBody>
      </p:sp>
      <p:sp>
        <p:nvSpPr>
          <p:cNvPr id="26" name="TextBox 26"/>
          <p:cNvSpPr txBox="1"/>
          <p:nvPr/>
        </p:nvSpPr>
        <p:spPr>
          <a:xfrm>
            <a:off x="2873971" y="3567147"/>
            <a:ext cx="1525804" cy="592470"/>
          </a:xfrm>
          <a:prstGeom prst="rect">
            <a:avLst/>
          </a:prstGeom>
        </p:spPr>
        <p:txBody>
          <a:bodyPr wrap="square" lIns="0" tIns="0" rIns="0" bIns="0" rtlCol="0" anchor="t">
            <a:spAutoFit/>
          </a:bodyPr>
          <a:lstStyle/>
          <a:p>
            <a:pPr algn="ctr">
              <a:lnSpc>
                <a:spcPts val="2427"/>
              </a:lnSpc>
            </a:pPr>
            <a:r>
              <a:rPr lang="en-US" spc="52">
                <a:solidFill>
                  <a:srgbClr val="191919"/>
                </a:solidFill>
                <a:latin typeface="Rockwell"/>
              </a:rPr>
              <a:t>Boeing 787 Dreamliner</a:t>
            </a:r>
            <a:endParaRPr lang="en-US" spc="52">
              <a:solidFill>
                <a:srgbClr val="191919"/>
              </a:solidFill>
              <a:latin typeface="Rockwell" panose="02060603020205020403" pitchFamily="18" charset="77"/>
            </a:endParaRPr>
          </a:p>
        </p:txBody>
      </p:sp>
      <p:sp>
        <p:nvSpPr>
          <p:cNvPr id="27" name="TextBox 27"/>
          <p:cNvSpPr txBox="1"/>
          <p:nvPr/>
        </p:nvSpPr>
        <p:spPr>
          <a:xfrm>
            <a:off x="4759691" y="2864696"/>
            <a:ext cx="1519454" cy="900246"/>
          </a:xfrm>
          <a:prstGeom prst="rect">
            <a:avLst/>
          </a:prstGeom>
        </p:spPr>
        <p:txBody>
          <a:bodyPr wrap="square" lIns="0" tIns="0" rIns="0" bIns="0" rtlCol="0" anchor="t">
            <a:spAutoFit/>
          </a:bodyPr>
          <a:lstStyle/>
          <a:p>
            <a:pPr algn="ctr">
              <a:lnSpc>
                <a:spcPts val="2427"/>
              </a:lnSpc>
            </a:pPr>
            <a:r>
              <a:rPr lang="en-US" spc="52">
                <a:solidFill>
                  <a:srgbClr val="191919"/>
                </a:solidFill>
                <a:latin typeface="Rockwell" panose="02060603020205020403" pitchFamily="18" charset="77"/>
              </a:rPr>
              <a:t>Boeing 747-8 (or B747 Advanced) </a:t>
            </a:r>
          </a:p>
        </p:txBody>
      </p:sp>
      <p:sp>
        <p:nvSpPr>
          <p:cNvPr id="28" name="TextBox 28"/>
          <p:cNvSpPr txBox="1"/>
          <p:nvPr/>
        </p:nvSpPr>
        <p:spPr>
          <a:xfrm>
            <a:off x="6759741" y="2431858"/>
            <a:ext cx="1326560" cy="905056"/>
          </a:xfrm>
          <a:prstGeom prst="rect">
            <a:avLst/>
          </a:prstGeom>
        </p:spPr>
        <p:txBody>
          <a:bodyPr wrap="square" lIns="0" tIns="0" rIns="0" bIns="0" rtlCol="0" anchor="t">
            <a:spAutoFit/>
          </a:bodyPr>
          <a:lstStyle/>
          <a:p>
            <a:pPr algn="ctr">
              <a:lnSpc>
                <a:spcPts val="2427"/>
              </a:lnSpc>
            </a:pPr>
            <a:r>
              <a:rPr lang="en-US" spc="52">
                <a:solidFill>
                  <a:srgbClr val="191919"/>
                </a:solidFill>
                <a:latin typeface="Rockwell" panose="02060603020205020403" pitchFamily="18" charset="77"/>
              </a:rPr>
              <a:t>Boeing's Dreamliner Success </a:t>
            </a:r>
          </a:p>
        </p:txBody>
      </p:sp>
      <p:sp>
        <p:nvSpPr>
          <p:cNvPr id="29" name="TextBox 29"/>
          <p:cNvSpPr txBox="1"/>
          <p:nvPr/>
        </p:nvSpPr>
        <p:spPr>
          <a:xfrm>
            <a:off x="8761891" y="1977319"/>
            <a:ext cx="1258503" cy="615553"/>
          </a:xfrm>
          <a:prstGeom prst="rect">
            <a:avLst/>
          </a:prstGeom>
        </p:spPr>
        <p:txBody>
          <a:bodyPr lIns="0" tIns="0" rIns="0" bIns="0" rtlCol="0" anchor="t">
            <a:spAutoFit/>
          </a:bodyPr>
          <a:lstStyle/>
          <a:p>
            <a:pPr algn="ctr">
              <a:lnSpc>
                <a:spcPts val="2427"/>
              </a:lnSpc>
            </a:pPr>
            <a:r>
              <a:rPr lang="en-US" sz="2000">
                <a:solidFill>
                  <a:srgbClr val="111111"/>
                </a:solidFill>
                <a:highlight>
                  <a:srgbClr val="FFFFFF"/>
                </a:highlight>
                <a:latin typeface="Rockwell" panose="02060603020205020403" pitchFamily="18" charset="77"/>
              </a:rPr>
              <a:t>Airbus A350XWB </a:t>
            </a:r>
            <a:endParaRPr lang="en-US" sz="2000" spc="52">
              <a:solidFill>
                <a:srgbClr val="191919"/>
              </a:solidFill>
              <a:latin typeface="Rockwell" panose="02060603020205020403" pitchFamily="18" charset="77"/>
            </a:endParaRPr>
          </a:p>
        </p:txBody>
      </p:sp>
      <p:sp>
        <p:nvSpPr>
          <p:cNvPr id="33" name="TextBox 32">
            <a:extLst>
              <a:ext uri="{FF2B5EF4-FFF2-40B4-BE49-F238E27FC236}">
                <a16:creationId xmlns:a16="http://schemas.microsoft.com/office/drawing/2014/main" id="{A457451C-5A37-47EA-2012-3A9265C14F12}"/>
              </a:ext>
            </a:extLst>
          </p:cNvPr>
          <p:cNvSpPr txBox="1"/>
          <p:nvPr/>
        </p:nvSpPr>
        <p:spPr>
          <a:xfrm>
            <a:off x="99385" y="238036"/>
            <a:ext cx="12016595"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600" b="1">
                <a:latin typeface="Rockwell" panose="02060603020205020403" pitchFamily="18" charset="77"/>
                <a:cs typeface="Calibri Light"/>
              </a:rPr>
              <a:t>Boeing's Strategic Evolution: Navigating the Aviation Landscape</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05D458-92E4-18D3-B1BC-B41391603397}"/>
              </a:ext>
            </a:extLst>
          </p:cNvPr>
          <p:cNvSpPr txBox="1"/>
          <p:nvPr/>
        </p:nvSpPr>
        <p:spPr>
          <a:xfrm>
            <a:off x="420417" y="231512"/>
            <a:ext cx="10888717"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600" b="1">
                <a:latin typeface="Rockwell" panose="02060603020205020403" pitchFamily="18" charset="77"/>
                <a:cs typeface="Calibri Light"/>
              </a:rPr>
              <a:t>Shifting Skies: Market Dynamics</a:t>
            </a:r>
          </a:p>
        </p:txBody>
      </p:sp>
      <p:sp>
        <p:nvSpPr>
          <p:cNvPr id="3" name="TextBox 2">
            <a:extLst>
              <a:ext uri="{FF2B5EF4-FFF2-40B4-BE49-F238E27FC236}">
                <a16:creationId xmlns:a16="http://schemas.microsoft.com/office/drawing/2014/main" id="{740F81B5-A20C-09FD-171B-2B307F34F7EC}"/>
              </a:ext>
            </a:extLst>
          </p:cNvPr>
          <p:cNvSpPr txBox="1"/>
          <p:nvPr/>
        </p:nvSpPr>
        <p:spPr>
          <a:xfrm>
            <a:off x="642937" y="1207738"/>
            <a:ext cx="894430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solidFill>
                  <a:srgbClr val="0D0D0D"/>
                </a:solidFill>
                <a:highlight>
                  <a:srgbClr val="FFFFFF"/>
                </a:highlight>
                <a:latin typeface="Rockwell" panose="02060603020205020403" pitchFamily="18" charset="77"/>
              </a:rPr>
              <a:t>An era of transformation dawned as airlines embraced a more agile, point-to-point flight strategy, diverging from the traditional hub-and-spoke model.</a:t>
            </a:r>
          </a:p>
          <a:p>
            <a:pPr marL="342900" indent="-342900">
              <a:buFont typeface="Arial"/>
              <a:buChar char="•"/>
            </a:pPr>
            <a:endParaRPr lang="en-US">
              <a:solidFill>
                <a:srgbClr val="0D0D0D"/>
              </a:solidFill>
              <a:highlight>
                <a:srgbClr val="FFFFFF"/>
              </a:highlight>
              <a:latin typeface="Rockwell" panose="02060603020205020403" pitchFamily="18" charset="77"/>
            </a:endParaRPr>
          </a:p>
          <a:p>
            <a:pPr marL="342900" indent="-342900">
              <a:buFont typeface="Arial"/>
              <a:buChar char="•"/>
            </a:pPr>
            <a:r>
              <a:rPr lang="en-US">
                <a:solidFill>
                  <a:srgbClr val="0D0D0D"/>
                </a:solidFill>
                <a:highlight>
                  <a:srgbClr val="FFFFFF"/>
                </a:highlight>
                <a:latin typeface="Rockwell" panose="02060603020205020403" pitchFamily="18" charset="77"/>
              </a:rPr>
              <a:t>As the industry adapted, the demand for colossal aircraft like the A380 dwindled, their grandeur overshadowed by the need for nimbleness and efficiency.</a:t>
            </a:r>
          </a:p>
        </p:txBody>
      </p:sp>
      <p:sp>
        <p:nvSpPr>
          <p:cNvPr id="4" name="TextBox 3">
            <a:extLst>
              <a:ext uri="{FF2B5EF4-FFF2-40B4-BE49-F238E27FC236}">
                <a16:creationId xmlns:a16="http://schemas.microsoft.com/office/drawing/2014/main" id="{95EFDF28-1992-957D-92AB-A0EAB4A3E234}"/>
              </a:ext>
            </a:extLst>
          </p:cNvPr>
          <p:cNvSpPr txBox="1"/>
          <p:nvPr/>
        </p:nvSpPr>
        <p:spPr>
          <a:xfrm>
            <a:off x="6096000" y="4031784"/>
            <a:ext cx="6096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b="1">
                <a:solidFill>
                  <a:srgbClr val="0D0D0D"/>
                </a:solidFill>
                <a:highlight>
                  <a:srgbClr val="FFFFFF"/>
                </a:highlight>
                <a:latin typeface="Söhne"/>
              </a:rPr>
              <a:t>Shift from Hub-and-Spoke to Point-to-Point</a:t>
            </a:r>
            <a:endParaRPr lang="en-US">
              <a:ea typeface="Calibri" panose="020F0502020204030204"/>
              <a:cs typeface="Calibri" panose="020F0502020204030204"/>
            </a:endParaRPr>
          </a:p>
          <a:p>
            <a:pPr marL="342900" indent="-342900">
              <a:buFont typeface="Arial"/>
              <a:buChar char="•"/>
            </a:pPr>
            <a:r>
              <a:rPr lang="en-US" sz="2400" b="1">
                <a:solidFill>
                  <a:srgbClr val="0D0D0D"/>
                </a:solidFill>
                <a:highlight>
                  <a:srgbClr val="FFFFFF"/>
                </a:highlight>
                <a:latin typeface="Söhne"/>
              </a:rPr>
              <a:t>Decreased Demand for Very Large Aircraft</a:t>
            </a:r>
          </a:p>
          <a:p>
            <a:pPr marL="342900" indent="-342900">
              <a:buFont typeface="Arial"/>
              <a:buChar char="•"/>
            </a:pPr>
            <a:r>
              <a:rPr lang="en-US" sz="2400" b="1">
                <a:solidFill>
                  <a:srgbClr val="0D0D0D"/>
                </a:solidFill>
                <a:highlight>
                  <a:srgbClr val="FFFFFF"/>
                </a:highlight>
                <a:latin typeface="Söhne"/>
              </a:rPr>
              <a:t>Emergence of Boeing's 787 Dreamliner</a:t>
            </a:r>
          </a:p>
        </p:txBody>
      </p:sp>
      <p:pic>
        <p:nvPicPr>
          <p:cNvPr id="5" name="Picture 4">
            <a:extLst>
              <a:ext uri="{FF2B5EF4-FFF2-40B4-BE49-F238E27FC236}">
                <a16:creationId xmlns:a16="http://schemas.microsoft.com/office/drawing/2014/main" id="{E46F3521-76ED-1C01-17F0-EC0D7F04670B}"/>
              </a:ext>
            </a:extLst>
          </p:cNvPr>
          <p:cNvPicPr>
            <a:picLocks noChangeAspect="1"/>
          </p:cNvPicPr>
          <p:nvPr/>
        </p:nvPicPr>
        <p:blipFill>
          <a:blip r:embed="rId3"/>
          <a:stretch>
            <a:fillRect/>
          </a:stretch>
        </p:blipFill>
        <p:spPr>
          <a:xfrm>
            <a:off x="433024" y="3325513"/>
            <a:ext cx="5662976" cy="3133663"/>
          </a:xfrm>
          <a:prstGeom prst="rect">
            <a:avLst/>
          </a:prstGeom>
        </p:spPr>
      </p:pic>
      <p:sp>
        <p:nvSpPr>
          <p:cNvPr id="6" name="Freeform 2">
            <a:extLst>
              <a:ext uri="{FF2B5EF4-FFF2-40B4-BE49-F238E27FC236}">
                <a16:creationId xmlns:a16="http://schemas.microsoft.com/office/drawing/2014/main" id="{E21F80C1-4C0A-8FC8-81F4-119CCE3C24E2}"/>
              </a:ext>
            </a:extLst>
          </p:cNvPr>
          <p:cNvSpPr/>
          <p:nvPr/>
        </p:nvSpPr>
        <p:spPr>
          <a:xfrm rot="-2454813">
            <a:off x="-1655952" y="-1175529"/>
            <a:ext cx="3136941" cy="2482104"/>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Freeform 26">
            <a:extLst>
              <a:ext uri="{FF2B5EF4-FFF2-40B4-BE49-F238E27FC236}">
                <a16:creationId xmlns:a16="http://schemas.microsoft.com/office/drawing/2014/main" id="{14950B07-86AC-A089-0C93-28EF28590562}"/>
              </a:ext>
            </a:extLst>
          </p:cNvPr>
          <p:cNvSpPr/>
          <p:nvPr/>
        </p:nvSpPr>
        <p:spPr>
          <a:xfrm>
            <a:off x="-265383"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8" name="Freeform 28">
            <a:extLst>
              <a:ext uri="{FF2B5EF4-FFF2-40B4-BE49-F238E27FC236}">
                <a16:creationId xmlns:a16="http://schemas.microsoft.com/office/drawing/2014/main" id="{C8E4EE53-EFAB-D914-DDDA-8B4115683EF3}"/>
              </a:ext>
            </a:extLst>
          </p:cNvPr>
          <p:cNvSpPr/>
          <p:nvPr/>
        </p:nvSpPr>
        <p:spPr>
          <a:xfrm>
            <a:off x="-265383"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9" name="Freeform 30">
            <a:extLst>
              <a:ext uri="{FF2B5EF4-FFF2-40B4-BE49-F238E27FC236}">
                <a16:creationId xmlns:a16="http://schemas.microsoft.com/office/drawing/2014/main" id="{CC3DE0F0-6D66-E3CD-C94F-A6177015BCA3}"/>
              </a:ext>
            </a:extLst>
          </p:cNvPr>
          <p:cNvSpPr/>
          <p:nvPr/>
        </p:nvSpPr>
        <p:spPr>
          <a:xfrm>
            <a:off x="-265383"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0" name="Freeform 32">
            <a:extLst>
              <a:ext uri="{FF2B5EF4-FFF2-40B4-BE49-F238E27FC236}">
                <a16:creationId xmlns:a16="http://schemas.microsoft.com/office/drawing/2014/main" id="{97475120-B46D-7D85-9F3A-3D4EBBD00296}"/>
              </a:ext>
            </a:extLst>
          </p:cNvPr>
          <p:cNvSpPr/>
          <p:nvPr/>
        </p:nvSpPr>
        <p:spPr>
          <a:xfrm>
            <a:off x="-265383"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1" name="Freeform 34">
            <a:extLst>
              <a:ext uri="{FF2B5EF4-FFF2-40B4-BE49-F238E27FC236}">
                <a16:creationId xmlns:a16="http://schemas.microsoft.com/office/drawing/2014/main" id="{200A92B1-E412-4471-B105-55E544240FE7}"/>
              </a:ext>
            </a:extLst>
          </p:cNvPr>
          <p:cNvSpPr/>
          <p:nvPr/>
        </p:nvSpPr>
        <p:spPr>
          <a:xfrm>
            <a:off x="-265383"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2" name="Freeform 3">
            <a:extLst>
              <a:ext uri="{FF2B5EF4-FFF2-40B4-BE49-F238E27FC236}">
                <a16:creationId xmlns:a16="http://schemas.microsoft.com/office/drawing/2014/main" id="{212B589F-53FF-43E6-7DCE-523056611BF3}"/>
              </a:ext>
            </a:extLst>
          </p:cNvPr>
          <p:cNvSpPr/>
          <p:nvPr/>
        </p:nvSpPr>
        <p:spPr>
          <a:xfrm rot="-2454813">
            <a:off x="10623530" y="5821591"/>
            <a:ext cx="3136941" cy="2482104"/>
          </a:xfrm>
          <a:custGeom>
            <a:avLst/>
            <a:gdLst/>
            <a:ahLst/>
            <a:cxnLst/>
            <a:rect l="l" t="t" r="r" b="b"/>
            <a:pathLst>
              <a:path w="4705411" h="3723156">
                <a:moveTo>
                  <a:pt x="0" y="0"/>
                </a:moveTo>
                <a:lnTo>
                  <a:pt x="4705410" y="0"/>
                </a:lnTo>
                <a:lnTo>
                  <a:pt x="4705410" y="3723156"/>
                </a:lnTo>
                <a:lnTo>
                  <a:pt x="0" y="3723156"/>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3" name="Freeform 26">
            <a:extLst>
              <a:ext uri="{FF2B5EF4-FFF2-40B4-BE49-F238E27FC236}">
                <a16:creationId xmlns:a16="http://schemas.microsoft.com/office/drawing/2014/main" id="{00F7FAFC-63DD-7A6C-0196-3666663C8D26}"/>
              </a:ext>
            </a:extLst>
          </p:cNvPr>
          <p:cNvSpPr/>
          <p:nvPr/>
        </p:nvSpPr>
        <p:spPr>
          <a:xfrm>
            <a:off x="11770019"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4" name="Freeform 28">
            <a:extLst>
              <a:ext uri="{FF2B5EF4-FFF2-40B4-BE49-F238E27FC236}">
                <a16:creationId xmlns:a16="http://schemas.microsoft.com/office/drawing/2014/main" id="{E4819991-7F19-394A-1B9E-1EC06A84811F}"/>
              </a:ext>
            </a:extLst>
          </p:cNvPr>
          <p:cNvSpPr/>
          <p:nvPr/>
        </p:nvSpPr>
        <p:spPr>
          <a:xfrm>
            <a:off x="11770019"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5" name="Freeform 30">
            <a:extLst>
              <a:ext uri="{FF2B5EF4-FFF2-40B4-BE49-F238E27FC236}">
                <a16:creationId xmlns:a16="http://schemas.microsoft.com/office/drawing/2014/main" id="{3087B2F0-C3F5-7D48-A5C0-2807C1F55652}"/>
              </a:ext>
            </a:extLst>
          </p:cNvPr>
          <p:cNvSpPr/>
          <p:nvPr/>
        </p:nvSpPr>
        <p:spPr>
          <a:xfrm>
            <a:off x="11770019"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6" name="Freeform 32">
            <a:extLst>
              <a:ext uri="{FF2B5EF4-FFF2-40B4-BE49-F238E27FC236}">
                <a16:creationId xmlns:a16="http://schemas.microsoft.com/office/drawing/2014/main" id="{2446C326-FF79-71DD-53F0-BC975B9AC736}"/>
              </a:ext>
            </a:extLst>
          </p:cNvPr>
          <p:cNvSpPr/>
          <p:nvPr/>
        </p:nvSpPr>
        <p:spPr>
          <a:xfrm>
            <a:off x="11770019"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7" name="Freeform 34">
            <a:extLst>
              <a:ext uri="{FF2B5EF4-FFF2-40B4-BE49-F238E27FC236}">
                <a16:creationId xmlns:a16="http://schemas.microsoft.com/office/drawing/2014/main" id="{ADA1E538-9163-561F-96C2-C71066991A9D}"/>
              </a:ext>
            </a:extLst>
          </p:cNvPr>
          <p:cNvSpPr/>
          <p:nvPr/>
        </p:nvSpPr>
        <p:spPr>
          <a:xfrm>
            <a:off x="11770019"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Tree>
    <p:extLst>
      <p:ext uri="{BB962C8B-B14F-4D97-AF65-F5344CB8AC3E}">
        <p14:creationId xmlns:p14="http://schemas.microsoft.com/office/powerpoint/2010/main" val="390059854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oplanes on a road">
            <a:extLst>
              <a:ext uri="{FF2B5EF4-FFF2-40B4-BE49-F238E27FC236}">
                <a16:creationId xmlns:a16="http://schemas.microsoft.com/office/drawing/2014/main" id="{84B36291-9EFC-69AD-9264-743670F44EFD}"/>
              </a:ext>
            </a:extLst>
          </p:cNvPr>
          <p:cNvPicPr>
            <a:picLocks noChangeAspect="1"/>
          </p:cNvPicPr>
          <p:nvPr/>
        </p:nvPicPr>
        <p:blipFill rotWithShape="1">
          <a:blip r:embed="rId4"/>
          <a:srcRect t="15094"/>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980CE-C3AD-5C79-AE92-B7F4F346EB17}"/>
              </a:ext>
            </a:extLst>
          </p:cNvPr>
          <p:cNvSpPr>
            <a:spLocks noGrp="1"/>
          </p:cNvSpPr>
          <p:nvPr>
            <p:ph type="ctrTitle"/>
          </p:nvPr>
        </p:nvSpPr>
        <p:spPr>
          <a:xfrm>
            <a:off x="404552" y="3091928"/>
            <a:ext cx="10753985" cy="2387600"/>
          </a:xfrm>
        </p:spPr>
        <p:txBody>
          <a:bodyPr>
            <a:normAutofit/>
          </a:bodyPr>
          <a:lstStyle/>
          <a:p>
            <a:pPr algn="l"/>
            <a:r>
              <a:rPr lang="en-US" sz="5100" b="1">
                <a:solidFill>
                  <a:schemeClr val="bg1"/>
                </a:solidFill>
                <a:latin typeface="Rockwell" panose="02060603020205020403" pitchFamily="18" charset="77"/>
                <a:ea typeface="+mn-ea"/>
                <a:cs typeface="Calibri Light"/>
              </a:rPr>
              <a:t>How did the 2008 recession impact the aviation strategies?</a:t>
            </a:r>
          </a:p>
        </p:txBody>
      </p:sp>
      <p:sp>
        <p:nvSpPr>
          <p:cNvPr id="12" name="Rectangle: Rounded Corners 1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99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9224-0AE2-1320-4ACC-4CF87CD992A0}"/>
              </a:ext>
            </a:extLst>
          </p:cNvPr>
          <p:cNvSpPr>
            <a:spLocks noGrp="1"/>
          </p:cNvSpPr>
          <p:nvPr>
            <p:ph type="title"/>
          </p:nvPr>
        </p:nvSpPr>
        <p:spPr/>
        <p:txBody>
          <a:bodyPr>
            <a:normAutofit/>
          </a:bodyPr>
          <a:lstStyle/>
          <a:p>
            <a:r>
              <a:rPr lang="en-US" sz="4600" b="1">
                <a:latin typeface="Rockwell" panose="02060603020205020403" pitchFamily="18" charset="77"/>
                <a:ea typeface="+mn-ea"/>
                <a:cs typeface="Calibri Light"/>
              </a:rPr>
              <a:t>Fall in Demand</a:t>
            </a:r>
          </a:p>
        </p:txBody>
      </p:sp>
      <p:graphicFrame>
        <p:nvGraphicFramePr>
          <p:cNvPr id="17" name="Content Placeholder 2">
            <a:extLst>
              <a:ext uri="{FF2B5EF4-FFF2-40B4-BE49-F238E27FC236}">
                <a16:creationId xmlns:a16="http://schemas.microsoft.com/office/drawing/2014/main" id="{8F95DB99-87FC-1407-337E-459DB0B5D588}"/>
              </a:ext>
            </a:extLst>
          </p:cNvPr>
          <p:cNvGraphicFramePr>
            <a:graphicFrameLocks noGrp="1"/>
          </p:cNvGraphicFramePr>
          <p:nvPr>
            <p:ph idx="1"/>
            <p:extLst>
              <p:ext uri="{D42A27DB-BD31-4B8C-83A1-F6EECF244321}">
                <p14:modId xmlns:p14="http://schemas.microsoft.com/office/powerpoint/2010/main" val="18141928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3">
            <a:extLst>
              <a:ext uri="{FF2B5EF4-FFF2-40B4-BE49-F238E27FC236}">
                <a16:creationId xmlns:a16="http://schemas.microsoft.com/office/drawing/2014/main" id="{57CFB352-6F14-C7B9-4FA9-6568C7281E5E}"/>
              </a:ext>
            </a:extLst>
          </p:cNvPr>
          <p:cNvSpPr/>
          <p:nvPr/>
        </p:nvSpPr>
        <p:spPr>
          <a:xfrm rot="-2454813">
            <a:off x="-1655952" y="-1175529"/>
            <a:ext cx="3136941" cy="2482104"/>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5" name="Freeform 27">
            <a:extLst>
              <a:ext uri="{FF2B5EF4-FFF2-40B4-BE49-F238E27FC236}">
                <a16:creationId xmlns:a16="http://schemas.microsoft.com/office/drawing/2014/main" id="{8E841B8B-983E-0597-3605-C5044873E0CC}"/>
              </a:ext>
            </a:extLst>
          </p:cNvPr>
          <p:cNvSpPr/>
          <p:nvPr/>
        </p:nvSpPr>
        <p:spPr>
          <a:xfrm>
            <a:off x="-265383"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6" name="Freeform 29">
            <a:extLst>
              <a:ext uri="{FF2B5EF4-FFF2-40B4-BE49-F238E27FC236}">
                <a16:creationId xmlns:a16="http://schemas.microsoft.com/office/drawing/2014/main" id="{3DB4CE90-86AB-AA8F-B348-BA96DBAE6835}"/>
              </a:ext>
            </a:extLst>
          </p:cNvPr>
          <p:cNvSpPr/>
          <p:nvPr/>
        </p:nvSpPr>
        <p:spPr>
          <a:xfrm>
            <a:off x="-265383"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7" name="Freeform 31">
            <a:extLst>
              <a:ext uri="{FF2B5EF4-FFF2-40B4-BE49-F238E27FC236}">
                <a16:creationId xmlns:a16="http://schemas.microsoft.com/office/drawing/2014/main" id="{21B1D519-C17F-B21B-78D5-412FD836473A}"/>
              </a:ext>
            </a:extLst>
          </p:cNvPr>
          <p:cNvSpPr/>
          <p:nvPr/>
        </p:nvSpPr>
        <p:spPr>
          <a:xfrm>
            <a:off x="-265383"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8" name="Freeform 33">
            <a:extLst>
              <a:ext uri="{FF2B5EF4-FFF2-40B4-BE49-F238E27FC236}">
                <a16:creationId xmlns:a16="http://schemas.microsoft.com/office/drawing/2014/main" id="{CD71DCE9-A55C-D4AD-95CF-72220746DE73}"/>
              </a:ext>
            </a:extLst>
          </p:cNvPr>
          <p:cNvSpPr/>
          <p:nvPr/>
        </p:nvSpPr>
        <p:spPr>
          <a:xfrm>
            <a:off x="-265383"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9" name="Freeform 35">
            <a:extLst>
              <a:ext uri="{FF2B5EF4-FFF2-40B4-BE49-F238E27FC236}">
                <a16:creationId xmlns:a16="http://schemas.microsoft.com/office/drawing/2014/main" id="{134FBC43-90FA-61F9-F9C8-511E064A85B7}"/>
              </a:ext>
            </a:extLst>
          </p:cNvPr>
          <p:cNvSpPr/>
          <p:nvPr/>
        </p:nvSpPr>
        <p:spPr>
          <a:xfrm>
            <a:off x="-265383"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0" name="Freeform 3">
            <a:extLst>
              <a:ext uri="{FF2B5EF4-FFF2-40B4-BE49-F238E27FC236}">
                <a16:creationId xmlns:a16="http://schemas.microsoft.com/office/drawing/2014/main" id="{A8C1B67E-A14F-FAC6-1BE8-BB5F76DF592F}"/>
              </a:ext>
            </a:extLst>
          </p:cNvPr>
          <p:cNvSpPr/>
          <p:nvPr/>
        </p:nvSpPr>
        <p:spPr>
          <a:xfrm rot="-2454813">
            <a:off x="10623530" y="5821591"/>
            <a:ext cx="3136941" cy="2482104"/>
          </a:xfrm>
          <a:custGeom>
            <a:avLst/>
            <a:gdLst/>
            <a:ahLst/>
            <a:cxnLst/>
            <a:rect l="l" t="t" r="r" b="b"/>
            <a:pathLst>
              <a:path w="4705411" h="3723156">
                <a:moveTo>
                  <a:pt x="0" y="0"/>
                </a:moveTo>
                <a:lnTo>
                  <a:pt x="4705410" y="0"/>
                </a:lnTo>
                <a:lnTo>
                  <a:pt x="4705410" y="3723156"/>
                </a:lnTo>
                <a:lnTo>
                  <a:pt x="0" y="3723156"/>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1" name="Freeform 26">
            <a:extLst>
              <a:ext uri="{FF2B5EF4-FFF2-40B4-BE49-F238E27FC236}">
                <a16:creationId xmlns:a16="http://schemas.microsoft.com/office/drawing/2014/main" id="{2EF4DA95-350C-35D9-A5A7-5B3253878383}"/>
              </a:ext>
            </a:extLst>
          </p:cNvPr>
          <p:cNvSpPr/>
          <p:nvPr/>
        </p:nvSpPr>
        <p:spPr>
          <a:xfrm>
            <a:off x="11770019"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2" name="Freeform 28">
            <a:extLst>
              <a:ext uri="{FF2B5EF4-FFF2-40B4-BE49-F238E27FC236}">
                <a16:creationId xmlns:a16="http://schemas.microsoft.com/office/drawing/2014/main" id="{CF009696-4FCC-4070-8909-AACDB97A2F00}"/>
              </a:ext>
            </a:extLst>
          </p:cNvPr>
          <p:cNvSpPr/>
          <p:nvPr/>
        </p:nvSpPr>
        <p:spPr>
          <a:xfrm>
            <a:off x="11770019"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3" name="Freeform 30">
            <a:extLst>
              <a:ext uri="{FF2B5EF4-FFF2-40B4-BE49-F238E27FC236}">
                <a16:creationId xmlns:a16="http://schemas.microsoft.com/office/drawing/2014/main" id="{38CF1D2C-8487-7C37-BAA8-64556EA1EC5F}"/>
              </a:ext>
            </a:extLst>
          </p:cNvPr>
          <p:cNvSpPr/>
          <p:nvPr/>
        </p:nvSpPr>
        <p:spPr>
          <a:xfrm>
            <a:off x="11770019"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4" name="Freeform 32">
            <a:extLst>
              <a:ext uri="{FF2B5EF4-FFF2-40B4-BE49-F238E27FC236}">
                <a16:creationId xmlns:a16="http://schemas.microsoft.com/office/drawing/2014/main" id="{54A6AEE7-553B-3C7B-64D9-9A5B8F310D78}"/>
              </a:ext>
            </a:extLst>
          </p:cNvPr>
          <p:cNvSpPr/>
          <p:nvPr/>
        </p:nvSpPr>
        <p:spPr>
          <a:xfrm>
            <a:off x="11770019"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5" name="Freeform 34">
            <a:extLst>
              <a:ext uri="{FF2B5EF4-FFF2-40B4-BE49-F238E27FC236}">
                <a16:creationId xmlns:a16="http://schemas.microsoft.com/office/drawing/2014/main" id="{73D58E2B-7CB3-F200-0806-C450506A7E46}"/>
              </a:ext>
            </a:extLst>
          </p:cNvPr>
          <p:cNvSpPr/>
          <p:nvPr/>
        </p:nvSpPr>
        <p:spPr>
          <a:xfrm>
            <a:off x="11770019"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Tree>
    <p:extLst>
      <p:ext uri="{BB962C8B-B14F-4D97-AF65-F5344CB8AC3E}">
        <p14:creationId xmlns:p14="http://schemas.microsoft.com/office/powerpoint/2010/main" val="2133681751"/>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6813-C354-B15E-5854-BF9EA3456CC3}"/>
              </a:ext>
            </a:extLst>
          </p:cNvPr>
          <p:cNvSpPr>
            <a:spLocks noGrp="1"/>
          </p:cNvSpPr>
          <p:nvPr>
            <p:ph type="title"/>
          </p:nvPr>
        </p:nvSpPr>
        <p:spPr>
          <a:xfrm>
            <a:off x="0" y="18255"/>
            <a:ext cx="10515600" cy="1325563"/>
          </a:xfrm>
        </p:spPr>
        <p:txBody>
          <a:bodyPr>
            <a:normAutofit/>
          </a:bodyPr>
          <a:lstStyle/>
          <a:p>
            <a:r>
              <a:rPr lang="en-US" sz="4600" b="1">
                <a:latin typeface="Rockwell" panose="02060603020205020403" pitchFamily="18" charset="77"/>
                <a:ea typeface="+mn-ea"/>
                <a:cs typeface="Calibri Light"/>
              </a:rPr>
              <a:t>Growth of budget airlines</a:t>
            </a:r>
          </a:p>
        </p:txBody>
      </p:sp>
      <p:pic>
        <p:nvPicPr>
          <p:cNvPr id="4" name="Content Placeholder 3">
            <a:extLst>
              <a:ext uri="{FF2B5EF4-FFF2-40B4-BE49-F238E27FC236}">
                <a16:creationId xmlns:a16="http://schemas.microsoft.com/office/drawing/2014/main" id="{8A4810B3-A245-1B81-6364-6DFA5D4E8E2E}"/>
              </a:ext>
            </a:extLst>
          </p:cNvPr>
          <p:cNvPicPr>
            <a:picLocks noGrp="1" noChangeAspect="1"/>
          </p:cNvPicPr>
          <p:nvPr>
            <p:ph idx="1"/>
          </p:nvPr>
        </p:nvPicPr>
        <p:blipFill>
          <a:blip r:embed="rId2"/>
          <a:stretch>
            <a:fillRect/>
          </a:stretch>
        </p:blipFill>
        <p:spPr>
          <a:xfrm>
            <a:off x="2495297" y="1825625"/>
            <a:ext cx="7201405" cy="4351338"/>
          </a:xfrm>
          <a:prstGeom prst="rect">
            <a:avLst/>
          </a:prstGeom>
        </p:spPr>
      </p:pic>
      <p:sp>
        <p:nvSpPr>
          <p:cNvPr id="3" name="Freeform 2">
            <a:extLst>
              <a:ext uri="{FF2B5EF4-FFF2-40B4-BE49-F238E27FC236}">
                <a16:creationId xmlns:a16="http://schemas.microsoft.com/office/drawing/2014/main" id="{06E86839-96B0-AD86-D1CF-0F7ABE427FD2}"/>
              </a:ext>
            </a:extLst>
          </p:cNvPr>
          <p:cNvSpPr/>
          <p:nvPr/>
        </p:nvSpPr>
        <p:spPr>
          <a:xfrm rot="-2454813">
            <a:off x="-1655952" y="-1175529"/>
            <a:ext cx="3136941" cy="2482104"/>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27">
            <a:extLst>
              <a:ext uri="{FF2B5EF4-FFF2-40B4-BE49-F238E27FC236}">
                <a16:creationId xmlns:a16="http://schemas.microsoft.com/office/drawing/2014/main" id="{95860ECC-DCE2-1AAC-56CE-C1A7664EB618}"/>
              </a:ext>
            </a:extLst>
          </p:cNvPr>
          <p:cNvSpPr/>
          <p:nvPr/>
        </p:nvSpPr>
        <p:spPr>
          <a:xfrm>
            <a:off x="-265383"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 name="Freeform 29">
            <a:extLst>
              <a:ext uri="{FF2B5EF4-FFF2-40B4-BE49-F238E27FC236}">
                <a16:creationId xmlns:a16="http://schemas.microsoft.com/office/drawing/2014/main" id="{A98DD24D-0564-D20A-E3B2-3CC0CD465AA3}"/>
              </a:ext>
            </a:extLst>
          </p:cNvPr>
          <p:cNvSpPr/>
          <p:nvPr/>
        </p:nvSpPr>
        <p:spPr>
          <a:xfrm>
            <a:off x="-265383"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 name="Freeform 31">
            <a:extLst>
              <a:ext uri="{FF2B5EF4-FFF2-40B4-BE49-F238E27FC236}">
                <a16:creationId xmlns:a16="http://schemas.microsoft.com/office/drawing/2014/main" id="{D2437559-FC72-36F0-B734-2DFE203F300B}"/>
              </a:ext>
            </a:extLst>
          </p:cNvPr>
          <p:cNvSpPr/>
          <p:nvPr/>
        </p:nvSpPr>
        <p:spPr>
          <a:xfrm>
            <a:off x="-265383"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8" name="Freeform 33">
            <a:extLst>
              <a:ext uri="{FF2B5EF4-FFF2-40B4-BE49-F238E27FC236}">
                <a16:creationId xmlns:a16="http://schemas.microsoft.com/office/drawing/2014/main" id="{798943D6-FFDC-FFAF-EC09-CA1D44348A65}"/>
              </a:ext>
            </a:extLst>
          </p:cNvPr>
          <p:cNvSpPr/>
          <p:nvPr/>
        </p:nvSpPr>
        <p:spPr>
          <a:xfrm>
            <a:off x="-265383"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9" name="Freeform 35">
            <a:extLst>
              <a:ext uri="{FF2B5EF4-FFF2-40B4-BE49-F238E27FC236}">
                <a16:creationId xmlns:a16="http://schemas.microsoft.com/office/drawing/2014/main" id="{67F73400-3535-23F6-8B55-5516CCDA759D}"/>
              </a:ext>
            </a:extLst>
          </p:cNvPr>
          <p:cNvSpPr/>
          <p:nvPr/>
        </p:nvSpPr>
        <p:spPr>
          <a:xfrm>
            <a:off x="-265383"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6" name="Freeform 3">
            <a:extLst>
              <a:ext uri="{FF2B5EF4-FFF2-40B4-BE49-F238E27FC236}">
                <a16:creationId xmlns:a16="http://schemas.microsoft.com/office/drawing/2014/main" id="{2B25899D-9E32-5D3C-B08C-162251821D3E}"/>
              </a:ext>
            </a:extLst>
          </p:cNvPr>
          <p:cNvSpPr/>
          <p:nvPr/>
        </p:nvSpPr>
        <p:spPr>
          <a:xfrm rot="-2454813">
            <a:off x="10623530" y="5821591"/>
            <a:ext cx="3136941" cy="2482104"/>
          </a:xfrm>
          <a:custGeom>
            <a:avLst/>
            <a:gdLst/>
            <a:ahLst/>
            <a:cxnLst/>
            <a:rect l="l" t="t" r="r" b="b"/>
            <a:pathLst>
              <a:path w="4705411" h="3723156">
                <a:moveTo>
                  <a:pt x="0" y="0"/>
                </a:moveTo>
                <a:lnTo>
                  <a:pt x="4705410" y="0"/>
                </a:lnTo>
                <a:lnTo>
                  <a:pt x="4705410" y="3723156"/>
                </a:lnTo>
                <a:lnTo>
                  <a:pt x="0" y="37231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7" name="Freeform 26">
            <a:extLst>
              <a:ext uri="{FF2B5EF4-FFF2-40B4-BE49-F238E27FC236}">
                <a16:creationId xmlns:a16="http://schemas.microsoft.com/office/drawing/2014/main" id="{3C6188E6-5B98-7D51-017F-D251EEE123EC}"/>
              </a:ext>
            </a:extLst>
          </p:cNvPr>
          <p:cNvSpPr/>
          <p:nvPr/>
        </p:nvSpPr>
        <p:spPr>
          <a:xfrm>
            <a:off x="11770019"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8" name="Freeform 28">
            <a:extLst>
              <a:ext uri="{FF2B5EF4-FFF2-40B4-BE49-F238E27FC236}">
                <a16:creationId xmlns:a16="http://schemas.microsoft.com/office/drawing/2014/main" id="{56B2A137-9252-9197-B1D0-FD119692A570}"/>
              </a:ext>
            </a:extLst>
          </p:cNvPr>
          <p:cNvSpPr/>
          <p:nvPr/>
        </p:nvSpPr>
        <p:spPr>
          <a:xfrm>
            <a:off x="11770019"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9" name="Freeform 30">
            <a:extLst>
              <a:ext uri="{FF2B5EF4-FFF2-40B4-BE49-F238E27FC236}">
                <a16:creationId xmlns:a16="http://schemas.microsoft.com/office/drawing/2014/main" id="{631742C2-632C-53F3-7CC6-1CDC663FDC2C}"/>
              </a:ext>
            </a:extLst>
          </p:cNvPr>
          <p:cNvSpPr/>
          <p:nvPr/>
        </p:nvSpPr>
        <p:spPr>
          <a:xfrm>
            <a:off x="11770019"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20" name="Freeform 32">
            <a:extLst>
              <a:ext uri="{FF2B5EF4-FFF2-40B4-BE49-F238E27FC236}">
                <a16:creationId xmlns:a16="http://schemas.microsoft.com/office/drawing/2014/main" id="{CE572C0C-301A-601D-52CE-02634C1D7A31}"/>
              </a:ext>
            </a:extLst>
          </p:cNvPr>
          <p:cNvSpPr/>
          <p:nvPr/>
        </p:nvSpPr>
        <p:spPr>
          <a:xfrm>
            <a:off x="11770019"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21" name="Freeform 34">
            <a:extLst>
              <a:ext uri="{FF2B5EF4-FFF2-40B4-BE49-F238E27FC236}">
                <a16:creationId xmlns:a16="http://schemas.microsoft.com/office/drawing/2014/main" id="{0B52BF8D-0AD5-1D9C-50A0-A0784D240505}"/>
              </a:ext>
            </a:extLst>
          </p:cNvPr>
          <p:cNvSpPr/>
          <p:nvPr/>
        </p:nvSpPr>
        <p:spPr>
          <a:xfrm>
            <a:off x="11770019"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Tree>
    <p:extLst>
      <p:ext uri="{BB962C8B-B14F-4D97-AF65-F5344CB8AC3E}">
        <p14:creationId xmlns:p14="http://schemas.microsoft.com/office/powerpoint/2010/main" val="19316642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E31A62-4E30-3A89-298A-0A5D228CE2EA}"/>
              </a:ext>
            </a:extLst>
          </p:cNvPr>
          <p:cNvSpPr txBox="1"/>
          <p:nvPr/>
        </p:nvSpPr>
        <p:spPr>
          <a:xfrm>
            <a:off x="6729889" y="1351335"/>
            <a:ext cx="5120472" cy="161620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nSpc>
                <a:spcPct val="90000"/>
              </a:lnSpc>
              <a:spcBef>
                <a:spcPct val="0"/>
              </a:spcBef>
              <a:spcAft>
                <a:spcPts val="600"/>
              </a:spcAft>
            </a:pPr>
            <a:r>
              <a:rPr lang="en-US" sz="4600" b="1">
                <a:latin typeface="Rockwell" panose="02060603020205020403" pitchFamily="18" charset="77"/>
                <a:cs typeface="Calibri Light"/>
              </a:rPr>
              <a:t>Navigating Turbulence: A380 Challenges</a:t>
            </a:r>
          </a:p>
        </p:txBody>
      </p:sp>
      <p:pic>
        <p:nvPicPr>
          <p:cNvPr id="5" name="Picture 4" descr="Plane on tarmac">
            <a:extLst>
              <a:ext uri="{FF2B5EF4-FFF2-40B4-BE49-F238E27FC236}">
                <a16:creationId xmlns:a16="http://schemas.microsoft.com/office/drawing/2014/main" id="{09DD8AF0-C244-A465-21EC-0B6C286EF0A6}"/>
              </a:ext>
            </a:extLst>
          </p:cNvPr>
          <p:cNvPicPr>
            <a:picLocks noChangeAspect="1"/>
          </p:cNvPicPr>
          <p:nvPr/>
        </p:nvPicPr>
        <p:blipFill rotWithShape="1">
          <a:blip r:embed="rId3"/>
          <a:srcRect l="33049" r="7617"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F362C564-CA29-82B4-6607-1606582B3376}"/>
              </a:ext>
            </a:extLst>
          </p:cNvPr>
          <p:cNvSpPr txBox="1"/>
          <p:nvPr/>
        </p:nvSpPr>
        <p:spPr>
          <a:xfrm>
            <a:off x="6509552" y="3125279"/>
            <a:ext cx="4491820" cy="287031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457200" indent="-228600">
              <a:lnSpc>
                <a:spcPct val="90000"/>
              </a:lnSpc>
              <a:spcAft>
                <a:spcPts val="600"/>
              </a:spcAft>
              <a:buFont typeface="Arial" panose="020B0604020202020204" pitchFamily="34" charset="0"/>
              <a:buChar char="•"/>
            </a:pPr>
            <a:r>
              <a:rPr lang="en-US" sz="2000">
                <a:highlight>
                  <a:srgbClr val="FFFFFF"/>
                </a:highlight>
                <a:latin typeface="Rockwell" panose="02060603020205020403" pitchFamily="18" charset="77"/>
              </a:rPr>
              <a:t>Limited profitability in Asia-Pacific despite dynamic growth. </a:t>
            </a:r>
          </a:p>
          <a:p>
            <a:pPr marL="457200" indent="-228600">
              <a:lnSpc>
                <a:spcPct val="90000"/>
              </a:lnSpc>
              <a:spcAft>
                <a:spcPts val="600"/>
              </a:spcAft>
              <a:buFont typeface="Arial" panose="020B0604020202020204" pitchFamily="34" charset="0"/>
              <a:buChar char="•"/>
            </a:pPr>
            <a:r>
              <a:rPr lang="en-US" sz="2000">
                <a:highlight>
                  <a:srgbClr val="FFFFFF"/>
                </a:highlight>
                <a:latin typeface="Rockwell" panose="02060603020205020403" pitchFamily="18" charset="77"/>
              </a:rPr>
              <a:t>Underestimation of airport infrastructure expenses.</a:t>
            </a:r>
          </a:p>
          <a:p>
            <a:pPr marL="457200" indent="-228600">
              <a:lnSpc>
                <a:spcPct val="90000"/>
              </a:lnSpc>
              <a:spcAft>
                <a:spcPts val="600"/>
              </a:spcAft>
              <a:buFont typeface="Arial" panose="020B0604020202020204" pitchFamily="34" charset="0"/>
              <a:buChar char="•"/>
            </a:pPr>
            <a:r>
              <a:rPr lang="en-US" sz="2000">
                <a:highlight>
                  <a:srgbClr val="FFFFFF"/>
                </a:highlight>
                <a:latin typeface="Rockwell" panose="02060603020205020403" pitchFamily="18" charset="77"/>
              </a:rPr>
              <a:t>Limited route flexibility due to size constraints.</a:t>
            </a:r>
          </a:p>
          <a:p>
            <a:pPr marL="457200" indent="-228600">
              <a:lnSpc>
                <a:spcPct val="90000"/>
              </a:lnSpc>
              <a:spcAft>
                <a:spcPts val="600"/>
              </a:spcAft>
              <a:buFont typeface="Arial" panose="020B0604020202020204" pitchFamily="34" charset="0"/>
              <a:buChar char="•"/>
            </a:pPr>
            <a:r>
              <a:rPr lang="en-US" sz="2000">
                <a:highlight>
                  <a:srgbClr val="FFFFFF"/>
                </a:highlight>
                <a:latin typeface="Rockwell" panose="02060603020205020403" pitchFamily="18" charset="77"/>
              </a:rPr>
              <a:t>Financial considerations</a:t>
            </a:r>
          </a:p>
          <a:p>
            <a:pPr marL="457200" indent="-228600">
              <a:lnSpc>
                <a:spcPct val="90000"/>
              </a:lnSpc>
              <a:spcAft>
                <a:spcPts val="600"/>
              </a:spcAft>
              <a:buFont typeface="Arial" panose="020B0604020202020204" pitchFamily="34" charset="0"/>
              <a:buChar char="•"/>
            </a:pPr>
            <a:r>
              <a:rPr lang="en-US" sz="2000">
                <a:highlight>
                  <a:srgbClr val="FFFFFF"/>
                </a:highlight>
                <a:latin typeface="Rockwell" panose="02060603020205020403" pitchFamily="18" charset="77"/>
              </a:rPr>
              <a:t>Market Impact</a:t>
            </a:r>
          </a:p>
        </p:txBody>
      </p:sp>
    </p:spTree>
    <p:extLst>
      <p:ext uri="{BB962C8B-B14F-4D97-AF65-F5344CB8AC3E}">
        <p14:creationId xmlns:p14="http://schemas.microsoft.com/office/powerpoint/2010/main" val="373980480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4D87-50E2-16B6-04DA-9DADE7B42D2F}"/>
              </a:ext>
            </a:extLst>
          </p:cNvPr>
          <p:cNvSpPr>
            <a:spLocks noGrp="1"/>
          </p:cNvSpPr>
          <p:nvPr>
            <p:ph type="title"/>
          </p:nvPr>
        </p:nvSpPr>
        <p:spPr>
          <a:xfrm>
            <a:off x="6623853" y="405126"/>
            <a:ext cx="4491821" cy="943131"/>
          </a:xfrm>
        </p:spPr>
        <p:txBody>
          <a:bodyPr vert="horz" lIns="91440" tIns="45720" rIns="91440" bIns="45720" rtlCol="0" anchor="b">
            <a:normAutofit/>
          </a:bodyPr>
          <a:lstStyle/>
          <a:p>
            <a:r>
              <a:rPr lang="en-US" sz="4600" b="1">
                <a:latin typeface="Rockwell" panose="02060603020205020403" pitchFamily="18" charset="77"/>
                <a:ea typeface="+mn-ea"/>
                <a:cs typeface="Calibri Light"/>
              </a:rPr>
              <a:t>Losing Buyers </a:t>
            </a:r>
          </a:p>
        </p:txBody>
      </p:sp>
      <p:pic>
        <p:nvPicPr>
          <p:cNvPr id="7" name="Picture Placeholder 6">
            <a:extLst>
              <a:ext uri="{FF2B5EF4-FFF2-40B4-BE49-F238E27FC236}">
                <a16:creationId xmlns:a16="http://schemas.microsoft.com/office/drawing/2014/main" id="{99FAA6BC-1A11-1828-B4E4-E77313C27FFC}"/>
              </a:ext>
            </a:extLst>
          </p:cNvPr>
          <p:cNvPicPr>
            <a:picLocks noGrp="1" noChangeAspect="1"/>
          </p:cNvPicPr>
          <p:nvPr>
            <p:ph type="pic" idx="1"/>
          </p:nvPr>
        </p:nvPicPr>
        <p:blipFill rotWithShape="1">
          <a:blip r:embed="rId2"/>
          <a:srcRect l="8244" r="13090" b="1"/>
          <a:stretch/>
        </p:blipFill>
        <p:spPr>
          <a:xfrm>
            <a:off x="20" y="10"/>
            <a:ext cx="6095980" cy="6857990"/>
          </a:xfrm>
          <a:prstGeom prst="rect">
            <a:avLst/>
          </a:prstGeom>
        </p:spPr>
      </p:pic>
      <p:grpSp>
        <p:nvGrpSpPr>
          <p:cNvPr id="15" name="Group 14">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3" name="Rectangle 12">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75205E8-9695-ED9F-23D2-D10A8F2EEF0A}"/>
              </a:ext>
            </a:extLst>
          </p:cNvPr>
          <p:cNvSpPr>
            <a:spLocks noGrp="1"/>
          </p:cNvSpPr>
          <p:nvPr>
            <p:ph type="body" sz="half" idx="2"/>
          </p:nvPr>
        </p:nvSpPr>
        <p:spPr>
          <a:xfrm>
            <a:off x="6752440" y="2051021"/>
            <a:ext cx="4491820" cy="3447832"/>
          </a:xfrm>
        </p:spPr>
        <p:txBody>
          <a:bodyPr vert="horz" lIns="91440" tIns="45720" rIns="91440" bIns="45720" rtlCol="0" anchor="t">
            <a:normAutofit/>
          </a:bodyPr>
          <a:lstStyle/>
          <a:p>
            <a:pPr marL="285750" indent="-228600">
              <a:buFont typeface="Arial" panose="020B0604020202020204" pitchFamily="34" charset="0"/>
              <a:buChar char="•"/>
            </a:pPr>
            <a:r>
              <a:rPr lang="en-US" sz="2000">
                <a:highlight>
                  <a:srgbClr val="FFFFFF"/>
                </a:highlight>
                <a:latin typeface="Rockwell" panose="02060603020205020403" pitchFamily="18" charset="77"/>
              </a:rPr>
              <a:t>Order deferrals due to technical issues, shifting strategies</a:t>
            </a:r>
          </a:p>
          <a:p>
            <a:pPr marL="285750" indent="-228600">
              <a:buFont typeface="Arial" panose="020B0604020202020204" pitchFamily="34" charset="0"/>
              <a:buChar char="•"/>
            </a:pPr>
            <a:r>
              <a:rPr lang="en-US" sz="2000">
                <a:highlight>
                  <a:srgbClr val="FFFFFF"/>
                </a:highlight>
                <a:latin typeface="Rockwell" panose="02060603020205020403" pitchFamily="18" charset="77"/>
              </a:rPr>
              <a:t>Unexpected delivery delays</a:t>
            </a:r>
          </a:p>
          <a:p>
            <a:pPr marL="285750" indent="-228600">
              <a:buFont typeface="Arial" panose="020B0604020202020204" pitchFamily="34" charset="0"/>
              <a:buChar char="•"/>
            </a:pPr>
            <a:r>
              <a:rPr lang="en-US" sz="2000">
                <a:highlight>
                  <a:srgbClr val="FFFFFF"/>
                </a:highlight>
                <a:latin typeface="Rockwell" panose="02060603020205020403" pitchFamily="18" charset="77"/>
              </a:rPr>
              <a:t>Subpar economic performance</a:t>
            </a:r>
          </a:p>
          <a:p>
            <a:pPr marL="285750" indent="-228600">
              <a:buFont typeface="Arial" panose="020B0604020202020204" pitchFamily="34" charset="0"/>
              <a:buChar char="•"/>
            </a:pPr>
            <a:r>
              <a:rPr lang="en-US" sz="2000">
                <a:highlight>
                  <a:srgbClr val="FFFFFF"/>
                </a:highlight>
                <a:latin typeface="Rockwell" panose="02060603020205020403" pitchFamily="18" charset="77"/>
              </a:rPr>
              <a:t>Operational Challenges</a:t>
            </a:r>
          </a:p>
          <a:p>
            <a:pPr marL="0" indent="-228600">
              <a:buFont typeface="Arial" panose="020B0604020202020204" pitchFamily="34" charset="0"/>
              <a:buChar char="•"/>
            </a:pPr>
            <a:endParaRPr lang="en-US" sz="2000"/>
          </a:p>
        </p:txBody>
      </p:sp>
    </p:spTree>
    <p:extLst>
      <p:ext uri="{BB962C8B-B14F-4D97-AF65-F5344CB8AC3E}">
        <p14:creationId xmlns:p14="http://schemas.microsoft.com/office/powerpoint/2010/main" val="342995439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numbers on a digital display">
            <a:extLst>
              <a:ext uri="{FF2B5EF4-FFF2-40B4-BE49-F238E27FC236}">
                <a16:creationId xmlns:a16="http://schemas.microsoft.com/office/drawing/2014/main" id="{F2890515-5473-E260-7750-122AF57B5AF1}"/>
              </a:ext>
            </a:extLst>
          </p:cNvPr>
          <p:cNvPicPr>
            <a:picLocks noChangeAspect="1"/>
          </p:cNvPicPr>
          <p:nvPr/>
        </p:nvPicPr>
        <p:blipFill rotWithShape="1">
          <a:blip r:embed="rId2"/>
          <a:srcRect l="38799" r="15247"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D373AF-FE7A-58EF-0487-FB1159AA2909}"/>
              </a:ext>
            </a:extLst>
          </p:cNvPr>
          <p:cNvSpPr>
            <a:spLocks noGrp="1"/>
          </p:cNvSpPr>
          <p:nvPr>
            <p:ph type="title"/>
          </p:nvPr>
        </p:nvSpPr>
        <p:spPr>
          <a:xfrm>
            <a:off x="6115317" y="405685"/>
            <a:ext cx="5464968" cy="1559301"/>
          </a:xfrm>
        </p:spPr>
        <p:txBody>
          <a:bodyPr>
            <a:normAutofit/>
          </a:bodyPr>
          <a:lstStyle/>
          <a:p>
            <a:r>
              <a:rPr lang="en-US" sz="4600" b="1">
                <a:latin typeface="Rockwell" panose="02060603020205020403" pitchFamily="18" charset="77"/>
                <a:ea typeface="+mn-ea"/>
                <a:cs typeface="Calibri Light"/>
              </a:rPr>
              <a:t>Market Response and Adoption</a:t>
            </a:r>
          </a:p>
        </p:txBody>
      </p:sp>
      <p:sp>
        <p:nvSpPr>
          <p:cNvPr id="3" name="Content Placeholder 2">
            <a:extLst>
              <a:ext uri="{FF2B5EF4-FFF2-40B4-BE49-F238E27FC236}">
                <a16:creationId xmlns:a16="http://schemas.microsoft.com/office/drawing/2014/main" id="{941F4504-B48D-A283-616B-D6A934DB695A}"/>
              </a:ext>
            </a:extLst>
          </p:cNvPr>
          <p:cNvSpPr>
            <a:spLocks noGrp="1"/>
          </p:cNvSpPr>
          <p:nvPr>
            <p:ph idx="1"/>
          </p:nvPr>
        </p:nvSpPr>
        <p:spPr>
          <a:xfrm>
            <a:off x="6115317" y="2370671"/>
            <a:ext cx="5247340" cy="3496878"/>
          </a:xfrm>
        </p:spPr>
        <p:txBody>
          <a:bodyPr anchor="ctr">
            <a:normAutofit/>
          </a:bodyPr>
          <a:lstStyle/>
          <a:p>
            <a:r>
              <a:rPr lang="en-US" sz="2000">
                <a:latin typeface="Rockwell" panose="02060603020205020403" pitchFamily="18" charset="77"/>
              </a:rPr>
              <a:t>Operational challenges affected aircraft yield and efficiency.</a:t>
            </a:r>
          </a:p>
          <a:p>
            <a:r>
              <a:rPr lang="en-US" sz="2000">
                <a:latin typeface="Rockwell" panose="02060603020205020403" pitchFamily="18" charset="77"/>
              </a:rPr>
              <a:t>Limited adaptation of A380 for cargo market needs.</a:t>
            </a:r>
          </a:p>
          <a:p>
            <a:r>
              <a:rPr lang="en-US" sz="2000">
                <a:latin typeface="Rockwell" panose="02060603020205020403" pitchFamily="18" charset="77"/>
              </a:rPr>
              <a:t>Muted response from Chinese market due to demand and yield concerns.</a:t>
            </a:r>
          </a:p>
          <a:p>
            <a:endParaRPr lang="en-US" sz="2000">
              <a:latin typeface="Rockwell" panose="02060603020205020403" pitchFamily="18" charset="77"/>
            </a:endParaRPr>
          </a:p>
        </p:txBody>
      </p:sp>
    </p:spTree>
    <p:extLst>
      <p:ext uri="{BB962C8B-B14F-4D97-AF65-F5344CB8AC3E}">
        <p14:creationId xmlns:p14="http://schemas.microsoft.com/office/powerpoint/2010/main" val="224821856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C32D34-49CD-869F-4D06-9503D357B092}"/>
              </a:ext>
            </a:extLst>
          </p:cNvPr>
          <p:cNvSpPr txBox="1">
            <a:spLocks/>
          </p:cNvSpPr>
          <p:nvPr/>
        </p:nvSpPr>
        <p:spPr>
          <a:xfrm>
            <a:off x="162036" y="3008570"/>
            <a:ext cx="6738494"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a:latin typeface="Rockwell" panose="02060603020205020403" pitchFamily="18" charset="77"/>
              </a:rPr>
              <a:t>Existing Monopoly</a:t>
            </a:r>
          </a:p>
        </p:txBody>
      </p:sp>
      <p:pic>
        <p:nvPicPr>
          <p:cNvPr id="1026" name="Picture 2" descr="BOEING 747-200 400 800">
            <a:extLst>
              <a:ext uri="{FF2B5EF4-FFF2-40B4-BE49-F238E27FC236}">
                <a16:creationId xmlns:a16="http://schemas.microsoft.com/office/drawing/2014/main" id="{4E9AA036-7518-2BB1-45E6-0FF009AAA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349" b="17545"/>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9C5CBFE-05B7-062D-75EB-EE5204E9C1DF}"/>
              </a:ext>
            </a:extLst>
          </p:cNvPr>
          <p:cNvSpPr>
            <a:spLocks noGrp="1"/>
          </p:cNvSpPr>
          <p:nvPr>
            <p:ph idx="1"/>
          </p:nvPr>
        </p:nvSpPr>
        <p:spPr>
          <a:xfrm>
            <a:off x="268671" y="4772079"/>
            <a:ext cx="7485413" cy="1378356"/>
          </a:xfrm>
        </p:spPr>
        <p:txBody>
          <a:bodyPr vert="horz" lIns="91440" tIns="45720" rIns="91440" bIns="45720" rtlCol="0" anchor="ctr">
            <a:normAutofit/>
          </a:bodyPr>
          <a:lstStyle/>
          <a:p>
            <a:pPr marL="0" indent="0">
              <a:buNone/>
            </a:pPr>
            <a:r>
              <a:rPr lang="en-US" sz="1800" b="1">
                <a:latin typeface="Rockwell" panose="02060603020205020403" pitchFamily="18" charset="77"/>
              </a:rPr>
              <a:t>Boeing B747</a:t>
            </a:r>
          </a:p>
          <a:p>
            <a:r>
              <a:rPr lang="en-US" sz="1800">
                <a:latin typeface="Rockwell" panose="02060603020205020403" pitchFamily="18" charset="77"/>
              </a:rPr>
              <a:t>W</a:t>
            </a:r>
            <a:r>
              <a:rPr lang="en-US" sz="1800">
                <a:effectLst/>
                <a:latin typeface="Rockwell" panose="02060603020205020403" pitchFamily="18" charset="77"/>
              </a:rPr>
              <a:t>ide body and spacious interior </a:t>
            </a:r>
          </a:p>
          <a:p>
            <a:r>
              <a:rPr lang="en-US" sz="1800">
                <a:latin typeface="Rockwell" panose="02060603020205020403" pitchFamily="18" charset="77"/>
              </a:rPr>
              <a:t>Ideal for b</a:t>
            </a:r>
            <a:r>
              <a:rPr lang="en-US" sz="1800">
                <a:effectLst/>
                <a:latin typeface="Rockwell" panose="02060603020205020403" pitchFamily="18" charset="77"/>
              </a:rPr>
              <a:t>oth passengers and cargo operators</a:t>
            </a:r>
          </a:p>
        </p:txBody>
      </p:sp>
      <p:pic>
        <p:nvPicPr>
          <p:cNvPr id="7" name="Picture 6" descr="A cow holding a dollar bill&#10;&#10;Description automatically generated">
            <a:extLst>
              <a:ext uri="{FF2B5EF4-FFF2-40B4-BE49-F238E27FC236}">
                <a16:creationId xmlns:a16="http://schemas.microsoft.com/office/drawing/2014/main" id="{5BC435C1-F3B2-55C7-26AF-11620516D776}"/>
              </a:ext>
            </a:extLst>
          </p:cNvPr>
          <p:cNvPicPr>
            <a:picLocks noChangeAspect="1"/>
          </p:cNvPicPr>
          <p:nvPr/>
        </p:nvPicPr>
        <p:blipFill>
          <a:blip r:embed="rId3"/>
          <a:stretch>
            <a:fillRect/>
          </a:stretch>
        </p:blipFill>
        <p:spPr>
          <a:xfrm>
            <a:off x="9186530" y="3716962"/>
            <a:ext cx="2843434" cy="2843434"/>
          </a:xfrm>
          <a:prstGeom prst="rect">
            <a:avLst/>
          </a:prstGeom>
        </p:spPr>
      </p:pic>
      <p:sp>
        <p:nvSpPr>
          <p:cNvPr id="8" name="Content Placeholder 2">
            <a:extLst>
              <a:ext uri="{FF2B5EF4-FFF2-40B4-BE49-F238E27FC236}">
                <a16:creationId xmlns:a16="http://schemas.microsoft.com/office/drawing/2014/main" id="{393E5CC4-08A6-B84B-E1C0-01B57D77A2C0}"/>
              </a:ext>
            </a:extLst>
          </p:cNvPr>
          <p:cNvSpPr txBox="1">
            <a:spLocks/>
          </p:cNvSpPr>
          <p:nvPr/>
        </p:nvSpPr>
        <p:spPr>
          <a:xfrm>
            <a:off x="7062546" y="4449500"/>
            <a:ext cx="2123984" cy="1579159"/>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latin typeface="Rockwell" panose="02060603020205020403" pitchFamily="18" charset="77"/>
              </a:rPr>
              <a:t>They sold over 950 units between 1965 to 2000.</a:t>
            </a:r>
          </a:p>
        </p:txBody>
      </p:sp>
      <p:sp>
        <p:nvSpPr>
          <p:cNvPr id="9" name="Rounded Rectangle 8">
            <a:extLst>
              <a:ext uri="{FF2B5EF4-FFF2-40B4-BE49-F238E27FC236}">
                <a16:creationId xmlns:a16="http://schemas.microsoft.com/office/drawing/2014/main" id="{A8B9D296-971D-8A6F-D70F-EEA2802CE87F}"/>
              </a:ext>
            </a:extLst>
          </p:cNvPr>
          <p:cNvSpPr/>
          <p:nvPr/>
        </p:nvSpPr>
        <p:spPr>
          <a:xfrm>
            <a:off x="6709144" y="3710613"/>
            <a:ext cx="5320820" cy="284978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73503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D7360F-2C93-02B5-797F-0CFDA943FA35}"/>
              </a:ext>
            </a:extLst>
          </p:cNvPr>
          <p:cNvSpPr txBox="1"/>
          <p:nvPr/>
        </p:nvSpPr>
        <p:spPr>
          <a:xfrm>
            <a:off x="8145122" y="1128094"/>
            <a:ext cx="3876675" cy="141527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70000" lnSpcReduction="20000"/>
          </a:bodyPr>
          <a:lstStyle/>
          <a:p>
            <a:pPr>
              <a:lnSpc>
                <a:spcPct val="90000"/>
              </a:lnSpc>
              <a:spcBef>
                <a:spcPct val="0"/>
              </a:spcBef>
              <a:spcAft>
                <a:spcPts val="600"/>
              </a:spcAft>
            </a:pPr>
            <a:r>
              <a:rPr lang="en-US" sz="4600" b="1">
                <a:latin typeface="Rockwell" panose="02060603020205020403" pitchFamily="18" charset="77"/>
                <a:cs typeface="Calibri Light"/>
              </a:rPr>
              <a:t>Fading Horizons: Loss of Customer Confidence</a:t>
            </a:r>
          </a:p>
        </p:txBody>
      </p:sp>
      <p:pic>
        <p:nvPicPr>
          <p:cNvPr id="5" name="Picture 4" descr="Aeroplane taking off against dramatic sky">
            <a:extLst>
              <a:ext uri="{FF2B5EF4-FFF2-40B4-BE49-F238E27FC236}">
                <a16:creationId xmlns:a16="http://schemas.microsoft.com/office/drawing/2014/main" id="{A58C6734-74FC-1F2B-2E17-17A3EBDC4F43}"/>
              </a:ext>
            </a:extLst>
          </p:cNvPr>
          <p:cNvPicPr>
            <a:picLocks noChangeAspect="1"/>
          </p:cNvPicPr>
          <p:nvPr/>
        </p:nvPicPr>
        <p:blipFill rotWithShape="1">
          <a:blip r:embed="rId3"/>
          <a:srcRect l="2014" r="24557"/>
          <a:stretch/>
        </p:blipFill>
        <p:spPr>
          <a:xfrm>
            <a:off x="-9886" y="10"/>
            <a:ext cx="7572605" cy="6857990"/>
          </a:xfrm>
          <a:prstGeom prst="rect">
            <a:avLst/>
          </a:prstGeom>
        </p:spPr>
      </p:pic>
      <p:cxnSp>
        <p:nvCxnSpPr>
          <p:cNvPr id="9" name="Straight Connector 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B52D403-FD91-ACA0-F26B-6DAC839E4458}"/>
              </a:ext>
            </a:extLst>
          </p:cNvPr>
          <p:cNvSpPr txBox="1"/>
          <p:nvPr/>
        </p:nvSpPr>
        <p:spPr>
          <a:xfrm>
            <a:off x="8039100" y="2515127"/>
            <a:ext cx="3434180" cy="35990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1400">
                <a:highlight>
                  <a:srgbClr val="FFFFFF"/>
                </a:highlight>
                <a:latin typeface="Rockwell" panose="02060603020205020403" pitchFamily="18" charset="77"/>
              </a:rPr>
              <a:t>In 2014-2015, a mere 15 orders trickled in, painting a grim picture of dwindling demand and waning enthusiasm for the A380.</a:t>
            </a:r>
            <a:endParaRPr lang="en-US" sz="1400">
              <a:latin typeface="Rockwell" panose="02060603020205020403" pitchFamily="18" charset="77"/>
            </a:endParaRPr>
          </a:p>
          <a:p>
            <a:pPr indent="-228600">
              <a:lnSpc>
                <a:spcPct val="90000"/>
              </a:lnSpc>
              <a:spcAft>
                <a:spcPts val="600"/>
              </a:spcAft>
              <a:buFont typeface="Arial" panose="020B0604020202020204" pitchFamily="34" charset="0"/>
              <a:buChar char="•"/>
            </a:pPr>
            <a:endParaRPr lang="en-US" sz="1400">
              <a:highlight>
                <a:srgbClr val="FFFFFF"/>
              </a:highlight>
              <a:latin typeface="Rockwell" panose="02060603020205020403" pitchFamily="18" charset="77"/>
            </a:endParaRPr>
          </a:p>
          <a:p>
            <a:pPr marL="342900" indent="-228600">
              <a:lnSpc>
                <a:spcPct val="90000"/>
              </a:lnSpc>
              <a:spcAft>
                <a:spcPts val="600"/>
              </a:spcAft>
              <a:buFont typeface="Arial" panose="020B0604020202020204" pitchFamily="34" charset="0"/>
              <a:buChar char="•"/>
            </a:pPr>
            <a:r>
              <a:rPr lang="en-US" sz="1400">
                <a:highlight>
                  <a:srgbClr val="FFFFFF"/>
                </a:highlight>
                <a:latin typeface="Rockwell" panose="02060603020205020403" pitchFamily="18" charset="77"/>
              </a:rPr>
              <a:t>The year 2019 delivered a crushing blow as Emirates, a cornerstone of the A380 program, axed 39 orders, casting a shadow of uncertainty over the aircraft's future.</a:t>
            </a:r>
          </a:p>
          <a:p>
            <a:pPr indent="-228600">
              <a:lnSpc>
                <a:spcPct val="90000"/>
              </a:lnSpc>
              <a:spcAft>
                <a:spcPts val="600"/>
              </a:spcAft>
              <a:buFont typeface="Arial" panose="020B0604020202020204" pitchFamily="34" charset="0"/>
              <a:buChar char="•"/>
            </a:pPr>
            <a:endParaRPr lang="en-US" sz="1400">
              <a:highlight>
                <a:srgbClr val="FFFFFF"/>
              </a:highlight>
              <a:latin typeface="Rockwell" panose="02060603020205020403" pitchFamily="18" charset="77"/>
            </a:endParaRPr>
          </a:p>
          <a:p>
            <a:pPr marL="342900" indent="-228600">
              <a:lnSpc>
                <a:spcPct val="90000"/>
              </a:lnSpc>
              <a:spcAft>
                <a:spcPts val="600"/>
              </a:spcAft>
              <a:buFont typeface="Arial" panose="020B0604020202020204" pitchFamily="34" charset="0"/>
              <a:buChar char="•"/>
            </a:pPr>
            <a:r>
              <a:rPr lang="en-US" sz="1400">
                <a:highlight>
                  <a:srgbClr val="FFFFFF"/>
                </a:highlight>
                <a:latin typeface="Rockwell" panose="02060603020205020403" pitchFamily="18" charset="77"/>
              </a:rPr>
              <a:t>As market dynamics evolved, rival aircraft emerged as preferred choices, leaving the A380 behind in the race for airline patronage.</a:t>
            </a:r>
          </a:p>
        </p:txBody>
      </p:sp>
    </p:spTree>
    <p:extLst>
      <p:ext uri="{BB962C8B-B14F-4D97-AF65-F5344CB8AC3E}">
        <p14:creationId xmlns:p14="http://schemas.microsoft.com/office/powerpoint/2010/main" val="180775729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2488" y="4387215"/>
            <a:ext cx="11529271" cy="827828"/>
            <a:chOff x="0" y="0"/>
            <a:chExt cx="4554774" cy="327043"/>
          </a:xfrm>
        </p:grpSpPr>
        <p:sp>
          <p:nvSpPr>
            <p:cNvPr id="3" name="Freeform 3"/>
            <p:cNvSpPr/>
            <p:nvPr/>
          </p:nvSpPr>
          <p:spPr>
            <a:xfrm>
              <a:off x="0" y="0"/>
              <a:ext cx="4554774" cy="327043"/>
            </a:xfrm>
            <a:custGeom>
              <a:avLst/>
              <a:gdLst/>
              <a:ahLst/>
              <a:cxnLst/>
              <a:rect l="l" t="t" r="r" b="b"/>
              <a:pathLst>
                <a:path w="4554774" h="327043">
                  <a:moveTo>
                    <a:pt x="203200" y="0"/>
                  </a:moveTo>
                  <a:lnTo>
                    <a:pt x="4554774" y="0"/>
                  </a:lnTo>
                  <a:lnTo>
                    <a:pt x="4351574" y="327043"/>
                  </a:lnTo>
                  <a:lnTo>
                    <a:pt x="0" y="327043"/>
                  </a:lnTo>
                  <a:lnTo>
                    <a:pt x="203200" y="0"/>
                  </a:lnTo>
                  <a:close/>
                </a:path>
              </a:pathLst>
            </a:custGeom>
            <a:solidFill>
              <a:schemeClr val="accent1">
                <a:lumMod val="60000"/>
                <a:lumOff val="40000"/>
              </a:schemeClr>
            </a:solidFill>
          </p:spPr>
          <p:txBody>
            <a:bodyPr/>
            <a:lstStyle/>
            <a:p>
              <a:endParaRPr lang="en-US" sz="1200"/>
            </a:p>
          </p:txBody>
        </p:sp>
        <p:sp>
          <p:nvSpPr>
            <p:cNvPr id="4" name="TextBox 4"/>
            <p:cNvSpPr txBox="1"/>
            <p:nvPr/>
          </p:nvSpPr>
          <p:spPr>
            <a:xfrm>
              <a:off x="101600" y="-57150"/>
              <a:ext cx="4351574" cy="384193"/>
            </a:xfrm>
            <a:prstGeom prst="rect">
              <a:avLst/>
            </a:prstGeom>
          </p:spPr>
          <p:txBody>
            <a:bodyPr lIns="33867" tIns="33867" rIns="33867" bIns="33867" rtlCol="0" anchor="ctr"/>
            <a:lstStyle/>
            <a:p>
              <a:pPr algn="ctr">
                <a:lnSpc>
                  <a:spcPts val="2427"/>
                </a:lnSpc>
              </a:pPr>
              <a:r>
                <a:rPr lang="en-US" b="1">
                  <a:solidFill>
                    <a:schemeClr val="bg1"/>
                  </a:solidFill>
                  <a:latin typeface="Rockwell" panose="02060603020205020403" pitchFamily="18" charset="77"/>
                  <a:ea typeface="+mn-lt"/>
                  <a:cs typeface="+mn-lt"/>
                </a:rPr>
                <a:t>Rise of low-cost carriers (LCCs)</a:t>
              </a:r>
            </a:p>
          </p:txBody>
        </p:sp>
      </p:grpSp>
      <p:grpSp>
        <p:nvGrpSpPr>
          <p:cNvPr id="5" name="Group 5"/>
          <p:cNvGrpSpPr/>
          <p:nvPr/>
        </p:nvGrpSpPr>
        <p:grpSpPr>
          <a:xfrm>
            <a:off x="-532488" y="2744258"/>
            <a:ext cx="11529271" cy="827828"/>
            <a:chOff x="0" y="0"/>
            <a:chExt cx="4554774" cy="327043"/>
          </a:xfrm>
        </p:grpSpPr>
        <p:sp>
          <p:nvSpPr>
            <p:cNvPr id="6" name="Freeform 6"/>
            <p:cNvSpPr/>
            <p:nvPr/>
          </p:nvSpPr>
          <p:spPr>
            <a:xfrm>
              <a:off x="0" y="0"/>
              <a:ext cx="4554774" cy="327043"/>
            </a:xfrm>
            <a:custGeom>
              <a:avLst/>
              <a:gdLst/>
              <a:ahLst/>
              <a:cxnLst/>
              <a:rect l="l" t="t" r="r" b="b"/>
              <a:pathLst>
                <a:path w="4554774" h="327043">
                  <a:moveTo>
                    <a:pt x="203200" y="0"/>
                  </a:moveTo>
                  <a:lnTo>
                    <a:pt x="4554774" y="0"/>
                  </a:lnTo>
                  <a:lnTo>
                    <a:pt x="4351574" y="327043"/>
                  </a:lnTo>
                  <a:lnTo>
                    <a:pt x="0" y="327043"/>
                  </a:lnTo>
                  <a:lnTo>
                    <a:pt x="203200" y="0"/>
                  </a:lnTo>
                  <a:close/>
                </a:path>
              </a:pathLst>
            </a:custGeom>
            <a:solidFill>
              <a:srgbClr val="37C9EF"/>
            </a:solidFill>
          </p:spPr>
          <p:txBody>
            <a:bodyPr/>
            <a:lstStyle/>
            <a:p>
              <a:endParaRPr lang="en-US" sz="1200"/>
            </a:p>
          </p:txBody>
        </p:sp>
        <p:sp>
          <p:nvSpPr>
            <p:cNvPr id="7" name="TextBox 7"/>
            <p:cNvSpPr txBox="1"/>
            <p:nvPr/>
          </p:nvSpPr>
          <p:spPr>
            <a:xfrm>
              <a:off x="101600" y="-57150"/>
              <a:ext cx="4351574" cy="384193"/>
            </a:xfrm>
            <a:prstGeom prst="rect">
              <a:avLst/>
            </a:prstGeom>
          </p:spPr>
          <p:txBody>
            <a:bodyPr lIns="33867" tIns="33867" rIns="33867" bIns="33867" rtlCol="0" anchor="ctr"/>
            <a:lstStyle/>
            <a:p>
              <a:pPr algn="ctr">
                <a:lnSpc>
                  <a:spcPts val="2427"/>
                </a:lnSpc>
              </a:pPr>
              <a:r>
                <a:rPr lang="en-US" b="1">
                  <a:solidFill>
                    <a:schemeClr val="bg1"/>
                  </a:solidFill>
                  <a:latin typeface="Rockwell" panose="02060603020205020403" pitchFamily="18" charset="77"/>
                  <a:ea typeface="+mn-lt"/>
                  <a:cs typeface="+mn-lt"/>
                </a:rPr>
                <a:t>Extended ranges</a:t>
              </a:r>
            </a:p>
          </p:txBody>
        </p:sp>
      </p:grpSp>
      <p:grpSp>
        <p:nvGrpSpPr>
          <p:cNvPr id="8" name="Group 8"/>
          <p:cNvGrpSpPr/>
          <p:nvPr/>
        </p:nvGrpSpPr>
        <p:grpSpPr>
          <a:xfrm>
            <a:off x="-532488" y="3565737"/>
            <a:ext cx="11529271" cy="827828"/>
            <a:chOff x="0" y="0"/>
            <a:chExt cx="4554774" cy="327043"/>
          </a:xfrm>
        </p:grpSpPr>
        <p:sp>
          <p:nvSpPr>
            <p:cNvPr id="9" name="Freeform 9"/>
            <p:cNvSpPr/>
            <p:nvPr/>
          </p:nvSpPr>
          <p:spPr>
            <a:xfrm>
              <a:off x="0" y="0"/>
              <a:ext cx="4554774" cy="327043"/>
            </a:xfrm>
            <a:custGeom>
              <a:avLst/>
              <a:gdLst/>
              <a:ahLst/>
              <a:cxnLst/>
              <a:rect l="l" t="t" r="r" b="b"/>
              <a:pathLst>
                <a:path w="4554774" h="327043">
                  <a:moveTo>
                    <a:pt x="203200" y="0"/>
                  </a:moveTo>
                  <a:lnTo>
                    <a:pt x="4554774" y="0"/>
                  </a:lnTo>
                  <a:lnTo>
                    <a:pt x="4351574" y="327043"/>
                  </a:lnTo>
                  <a:lnTo>
                    <a:pt x="0" y="327043"/>
                  </a:lnTo>
                  <a:lnTo>
                    <a:pt x="203200" y="0"/>
                  </a:lnTo>
                  <a:close/>
                </a:path>
              </a:pathLst>
            </a:custGeom>
            <a:solidFill>
              <a:schemeClr val="accent2">
                <a:lumMod val="60000"/>
                <a:lumOff val="40000"/>
              </a:schemeClr>
            </a:solidFill>
          </p:spPr>
          <p:txBody>
            <a:bodyPr/>
            <a:lstStyle/>
            <a:p>
              <a:endParaRPr lang="en-US" sz="1200"/>
            </a:p>
          </p:txBody>
        </p:sp>
        <p:sp>
          <p:nvSpPr>
            <p:cNvPr id="10" name="TextBox 10"/>
            <p:cNvSpPr txBox="1"/>
            <p:nvPr/>
          </p:nvSpPr>
          <p:spPr>
            <a:xfrm>
              <a:off x="101600" y="-57150"/>
              <a:ext cx="4351574" cy="384193"/>
            </a:xfrm>
            <a:prstGeom prst="rect">
              <a:avLst/>
            </a:prstGeom>
          </p:spPr>
          <p:txBody>
            <a:bodyPr lIns="33867" tIns="33867" rIns="33867" bIns="33867" rtlCol="0" anchor="ctr"/>
            <a:lstStyle/>
            <a:p>
              <a:pPr algn="ctr">
                <a:lnSpc>
                  <a:spcPts val="2427"/>
                </a:lnSpc>
              </a:pPr>
              <a:r>
                <a:rPr lang="en-US" b="1">
                  <a:solidFill>
                    <a:schemeClr val="bg1"/>
                  </a:solidFill>
                  <a:latin typeface="Rockwell" panose="02060603020205020403" pitchFamily="18" charset="77"/>
                  <a:ea typeface="+mn-lt"/>
                  <a:cs typeface="+mn-lt"/>
                </a:rPr>
                <a:t>Higher maximum take-off weight</a:t>
              </a:r>
            </a:p>
          </p:txBody>
        </p:sp>
      </p:grpSp>
      <p:grpSp>
        <p:nvGrpSpPr>
          <p:cNvPr id="11" name="Group 11"/>
          <p:cNvGrpSpPr/>
          <p:nvPr/>
        </p:nvGrpSpPr>
        <p:grpSpPr>
          <a:xfrm>
            <a:off x="-532488" y="1922780"/>
            <a:ext cx="11529271" cy="827828"/>
            <a:chOff x="0" y="0"/>
            <a:chExt cx="4554774" cy="327043"/>
          </a:xfrm>
        </p:grpSpPr>
        <p:sp>
          <p:nvSpPr>
            <p:cNvPr id="12" name="Freeform 12"/>
            <p:cNvSpPr/>
            <p:nvPr/>
          </p:nvSpPr>
          <p:spPr>
            <a:xfrm>
              <a:off x="0" y="0"/>
              <a:ext cx="4554774" cy="327043"/>
            </a:xfrm>
            <a:custGeom>
              <a:avLst/>
              <a:gdLst/>
              <a:ahLst/>
              <a:cxnLst/>
              <a:rect l="l" t="t" r="r" b="b"/>
              <a:pathLst>
                <a:path w="4554774" h="327043">
                  <a:moveTo>
                    <a:pt x="203200" y="0"/>
                  </a:moveTo>
                  <a:lnTo>
                    <a:pt x="4554774" y="0"/>
                  </a:lnTo>
                  <a:lnTo>
                    <a:pt x="4351574" y="327043"/>
                  </a:lnTo>
                  <a:lnTo>
                    <a:pt x="0" y="327043"/>
                  </a:lnTo>
                  <a:lnTo>
                    <a:pt x="203200" y="0"/>
                  </a:lnTo>
                  <a:close/>
                </a:path>
              </a:pathLst>
            </a:custGeom>
            <a:solidFill>
              <a:srgbClr val="18B6B4"/>
            </a:solidFill>
          </p:spPr>
          <p:txBody>
            <a:bodyPr/>
            <a:lstStyle/>
            <a:p>
              <a:endParaRPr lang="en-US" sz="1200"/>
            </a:p>
          </p:txBody>
        </p:sp>
        <p:sp>
          <p:nvSpPr>
            <p:cNvPr id="13" name="TextBox 13"/>
            <p:cNvSpPr txBox="1"/>
            <p:nvPr/>
          </p:nvSpPr>
          <p:spPr>
            <a:xfrm>
              <a:off x="101600" y="-57150"/>
              <a:ext cx="4351574" cy="384193"/>
            </a:xfrm>
            <a:prstGeom prst="rect">
              <a:avLst/>
            </a:prstGeom>
          </p:spPr>
          <p:txBody>
            <a:bodyPr lIns="33867" tIns="33867" rIns="33867" bIns="33867" rtlCol="0" anchor="ctr"/>
            <a:lstStyle/>
            <a:p>
              <a:pPr algn="ctr">
                <a:lnSpc>
                  <a:spcPts val="2427"/>
                </a:lnSpc>
              </a:pPr>
              <a:r>
                <a:rPr lang="en-US" b="1">
                  <a:solidFill>
                    <a:schemeClr val="bg1"/>
                  </a:solidFill>
                  <a:latin typeface="Rockwell" panose="02060603020205020403" pitchFamily="18" charset="77"/>
                  <a:ea typeface="+mn-lt"/>
                  <a:cs typeface="+mn-lt"/>
                </a:rPr>
                <a:t>High fuel efficiency</a:t>
              </a:r>
            </a:p>
          </p:txBody>
        </p:sp>
      </p:grpSp>
      <p:grpSp>
        <p:nvGrpSpPr>
          <p:cNvPr id="14" name="Group 14"/>
          <p:cNvGrpSpPr/>
          <p:nvPr/>
        </p:nvGrpSpPr>
        <p:grpSpPr>
          <a:xfrm>
            <a:off x="-532488" y="1101301"/>
            <a:ext cx="11529271" cy="827828"/>
            <a:chOff x="0" y="0"/>
            <a:chExt cx="4554774" cy="327043"/>
          </a:xfrm>
        </p:grpSpPr>
        <p:sp>
          <p:nvSpPr>
            <p:cNvPr id="15" name="Freeform 15"/>
            <p:cNvSpPr/>
            <p:nvPr/>
          </p:nvSpPr>
          <p:spPr>
            <a:xfrm>
              <a:off x="0" y="0"/>
              <a:ext cx="4554774" cy="327043"/>
            </a:xfrm>
            <a:custGeom>
              <a:avLst/>
              <a:gdLst/>
              <a:ahLst/>
              <a:cxnLst/>
              <a:rect l="l" t="t" r="r" b="b"/>
              <a:pathLst>
                <a:path w="4554774" h="327043">
                  <a:moveTo>
                    <a:pt x="203200" y="0"/>
                  </a:moveTo>
                  <a:lnTo>
                    <a:pt x="4554774" y="0"/>
                  </a:lnTo>
                  <a:lnTo>
                    <a:pt x="4351574" y="327043"/>
                  </a:lnTo>
                  <a:lnTo>
                    <a:pt x="0" y="327043"/>
                  </a:lnTo>
                  <a:lnTo>
                    <a:pt x="203200" y="0"/>
                  </a:lnTo>
                  <a:close/>
                </a:path>
              </a:pathLst>
            </a:custGeom>
            <a:solidFill>
              <a:srgbClr val="4FCDCC"/>
            </a:solidFill>
          </p:spPr>
          <p:txBody>
            <a:bodyPr/>
            <a:lstStyle/>
            <a:p>
              <a:endParaRPr lang="en-US" sz="1200"/>
            </a:p>
          </p:txBody>
        </p:sp>
        <p:sp>
          <p:nvSpPr>
            <p:cNvPr id="16" name="TextBox 16"/>
            <p:cNvSpPr txBox="1"/>
            <p:nvPr/>
          </p:nvSpPr>
          <p:spPr>
            <a:xfrm>
              <a:off x="101600" y="-57150"/>
              <a:ext cx="4351574" cy="384193"/>
            </a:xfrm>
            <a:prstGeom prst="rect">
              <a:avLst/>
            </a:prstGeom>
          </p:spPr>
          <p:txBody>
            <a:bodyPr lIns="33867" tIns="33867" rIns="33867" bIns="33867" rtlCol="0" anchor="ctr"/>
            <a:lstStyle/>
            <a:p>
              <a:pPr algn="ctr">
                <a:lnSpc>
                  <a:spcPts val="2427"/>
                </a:lnSpc>
              </a:pPr>
              <a:r>
                <a:rPr lang="en-US" sz="1800" b="1">
                  <a:solidFill>
                    <a:schemeClr val="bg1"/>
                  </a:solidFill>
                  <a:latin typeface="Rockwell" panose="02060603020205020403" pitchFamily="18" charset="77"/>
                  <a:ea typeface="+mn-lt"/>
                  <a:cs typeface="+mn-lt"/>
                </a:rPr>
                <a:t>Growth in point-to-point routes</a:t>
              </a:r>
              <a:endParaRPr lang="en-US" sz="1733" b="1" spc="52">
                <a:solidFill>
                  <a:schemeClr val="bg1"/>
                </a:solidFill>
                <a:latin typeface="Rockwell" panose="02060603020205020403" pitchFamily="18" charset="77"/>
              </a:endParaRPr>
            </a:p>
          </p:txBody>
        </p:sp>
      </p:grpSp>
      <p:sp>
        <p:nvSpPr>
          <p:cNvPr id="17" name="TextBox 17"/>
          <p:cNvSpPr txBox="1"/>
          <p:nvPr/>
        </p:nvSpPr>
        <p:spPr>
          <a:xfrm>
            <a:off x="9803553" y="1248675"/>
            <a:ext cx="461599" cy="446148"/>
          </a:xfrm>
          <a:prstGeom prst="rect">
            <a:avLst/>
          </a:prstGeom>
        </p:spPr>
        <p:txBody>
          <a:bodyPr lIns="0" tIns="0" rIns="0" bIns="0" rtlCol="0" anchor="t">
            <a:spAutoFit/>
          </a:bodyPr>
          <a:lstStyle/>
          <a:p>
            <a:pPr algn="ctr">
              <a:lnSpc>
                <a:spcPts val="3733"/>
              </a:lnSpc>
            </a:pPr>
            <a:r>
              <a:rPr lang="en-US" sz="2666" spc="79">
                <a:solidFill>
                  <a:srgbClr val="FFFFFF"/>
                </a:solidFill>
                <a:latin typeface="Aileron Ultra-Bold"/>
              </a:rPr>
              <a:t>1</a:t>
            </a:r>
          </a:p>
        </p:txBody>
      </p:sp>
      <p:sp>
        <p:nvSpPr>
          <p:cNvPr id="18" name="TextBox 18"/>
          <p:cNvSpPr txBox="1"/>
          <p:nvPr/>
        </p:nvSpPr>
        <p:spPr>
          <a:xfrm>
            <a:off x="9803553" y="2076463"/>
            <a:ext cx="461599" cy="446148"/>
          </a:xfrm>
          <a:prstGeom prst="rect">
            <a:avLst/>
          </a:prstGeom>
        </p:spPr>
        <p:txBody>
          <a:bodyPr lIns="0" tIns="0" rIns="0" bIns="0" rtlCol="0" anchor="t">
            <a:spAutoFit/>
          </a:bodyPr>
          <a:lstStyle/>
          <a:p>
            <a:pPr algn="ctr">
              <a:lnSpc>
                <a:spcPts val="3733"/>
              </a:lnSpc>
            </a:pPr>
            <a:r>
              <a:rPr lang="en-US" sz="2666" spc="79">
                <a:solidFill>
                  <a:srgbClr val="FFFFFF"/>
                </a:solidFill>
                <a:latin typeface="Aileron Ultra-Bold"/>
              </a:rPr>
              <a:t>2</a:t>
            </a:r>
          </a:p>
        </p:txBody>
      </p:sp>
      <p:sp>
        <p:nvSpPr>
          <p:cNvPr id="19" name="TextBox 19"/>
          <p:cNvSpPr txBox="1"/>
          <p:nvPr/>
        </p:nvSpPr>
        <p:spPr>
          <a:xfrm>
            <a:off x="9803553" y="2893696"/>
            <a:ext cx="461599" cy="446148"/>
          </a:xfrm>
          <a:prstGeom prst="rect">
            <a:avLst/>
          </a:prstGeom>
        </p:spPr>
        <p:txBody>
          <a:bodyPr lIns="0" tIns="0" rIns="0" bIns="0" rtlCol="0" anchor="t">
            <a:spAutoFit/>
          </a:bodyPr>
          <a:lstStyle/>
          <a:p>
            <a:pPr algn="ctr">
              <a:lnSpc>
                <a:spcPts val="3733"/>
              </a:lnSpc>
            </a:pPr>
            <a:r>
              <a:rPr lang="en-US" sz="2666" spc="79">
                <a:solidFill>
                  <a:srgbClr val="FFFFFF"/>
                </a:solidFill>
                <a:latin typeface="Aileron Ultra-Bold"/>
              </a:rPr>
              <a:t>3</a:t>
            </a:r>
          </a:p>
        </p:txBody>
      </p:sp>
      <p:sp>
        <p:nvSpPr>
          <p:cNvPr id="20" name="TextBox 20"/>
          <p:cNvSpPr txBox="1"/>
          <p:nvPr/>
        </p:nvSpPr>
        <p:spPr>
          <a:xfrm>
            <a:off x="9803553" y="3710888"/>
            <a:ext cx="461599" cy="446148"/>
          </a:xfrm>
          <a:prstGeom prst="rect">
            <a:avLst/>
          </a:prstGeom>
        </p:spPr>
        <p:txBody>
          <a:bodyPr lIns="0" tIns="0" rIns="0" bIns="0" rtlCol="0" anchor="t">
            <a:spAutoFit/>
          </a:bodyPr>
          <a:lstStyle/>
          <a:p>
            <a:pPr algn="ctr">
              <a:lnSpc>
                <a:spcPts val="3733"/>
              </a:lnSpc>
            </a:pPr>
            <a:r>
              <a:rPr lang="en-US" sz="2666" spc="79">
                <a:solidFill>
                  <a:srgbClr val="FFFFFF"/>
                </a:solidFill>
                <a:latin typeface="Aileron Ultra-Bold"/>
              </a:rPr>
              <a:t>4</a:t>
            </a:r>
          </a:p>
        </p:txBody>
      </p:sp>
      <p:sp>
        <p:nvSpPr>
          <p:cNvPr id="21" name="TextBox 21"/>
          <p:cNvSpPr txBox="1"/>
          <p:nvPr/>
        </p:nvSpPr>
        <p:spPr>
          <a:xfrm>
            <a:off x="9803553" y="4549270"/>
            <a:ext cx="461599" cy="446148"/>
          </a:xfrm>
          <a:prstGeom prst="rect">
            <a:avLst/>
          </a:prstGeom>
        </p:spPr>
        <p:txBody>
          <a:bodyPr lIns="0" tIns="0" rIns="0" bIns="0" rtlCol="0" anchor="t">
            <a:spAutoFit/>
          </a:bodyPr>
          <a:lstStyle/>
          <a:p>
            <a:pPr algn="ctr">
              <a:lnSpc>
                <a:spcPts val="3733"/>
              </a:lnSpc>
            </a:pPr>
            <a:r>
              <a:rPr lang="en-US" sz="2666" spc="79">
                <a:solidFill>
                  <a:srgbClr val="FFFFFF"/>
                </a:solidFill>
                <a:latin typeface="Aileron Ultra-Bold"/>
              </a:rPr>
              <a:t>5</a:t>
            </a:r>
          </a:p>
        </p:txBody>
      </p:sp>
      <p:sp>
        <p:nvSpPr>
          <p:cNvPr id="25" name="TextBox 24">
            <a:extLst>
              <a:ext uri="{FF2B5EF4-FFF2-40B4-BE49-F238E27FC236}">
                <a16:creationId xmlns:a16="http://schemas.microsoft.com/office/drawing/2014/main" id="{ECC466B6-2E98-A02D-1E84-980E365CC746}"/>
              </a:ext>
            </a:extLst>
          </p:cNvPr>
          <p:cNvSpPr txBox="1"/>
          <p:nvPr/>
        </p:nvSpPr>
        <p:spPr>
          <a:xfrm>
            <a:off x="127257" y="136599"/>
            <a:ext cx="93136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Rockwell" panose="02060603020205020403" pitchFamily="18" charset="77"/>
                <a:cs typeface="Calibri Light"/>
              </a:rPr>
              <a:t>Narrow – bodies market trend</a:t>
            </a:r>
          </a:p>
        </p:txBody>
      </p:sp>
      <p:grpSp>
        <p:nvGrpSpPr>
          <p:cNvPr id="26" name="Group 2">
            <a:extLst>
              <a:ext uri="{FF2B5EF4-FFF2-40B4-BE49-F238E27FC236}">
                <a16:creationId xmlns:a16="http://schemas.microsoft.com/office/drawing/2014/main" id="{6A317EB8-F2BC-6E31-E002-6AA03417CA3B}"/>
              </a:ext>
            </a:extLst>
          </p:cNvPr>
          <p:cNvGrpSpPr/>
          <p:nvPr/>
        </p:nvGrpSpPr>
        <p:grpSpPr>
          <a:xfrm>
            <a:off x="-532488" y="6030172"/>
            <a:ext cx="11529271" cy="827828"/>
            <a:chOff x="0" y="0"/>
            <a:chExt cx="4554774" cy="327043"/>
          </a:xfrm>
        </p:grpSpPr>
        <p:sp>
          <p:nvSpPr>
            <p:cNvPr id="27" name="Freeform 3">
              <a:extLst>
                <a:ext uri="{FF2B5EF4-FFF2-40B4-BE49-F238E27FC236}">
                  <a16:creationId xmlns:a16="http://schemas.microsoft.com/office/drawing/2014/main" id="{4F638254-2E8E-CEE2-22A9-FA569670B1D0}"/>
                </a:ext>
              </a:extLst>
            </p:cNvPr>
            <p:cNvSpPr/>
            <p:nvPr/>
          </p:nvSpPr>
          <p:spPr>
            <a:xfrm>
              <a:off x="0" y="0"/>
              <a:ext cx="4554774" cy="327043"/>
            </a:xfrm>
            <a:custGeom>
              <a:avLst/>
              <a:gdLst/>
              <a:ahLst/>
              <a:cxnLst/>
              <a:rect l="l" t="t" r="r" b="b"/>
              <a:pathLst>
                <a:path w="4554774" h="327043">
                  <a:moveTo>
                    <a:pt x="203200" y="0"/>
                  </a:moveTo>
                  <a:lnTo>
                    <a:pt x="4554774" y="0"/>
                  </a:lnTo>
                  <a:lnTo>
                    <a:pt x="4351574" y="327043"/>
                  </a:lnTo>
                  <a:lnTo>
                    <a:pt x="0" y="327043"/>
                  </a:lnTo>
                  <a:lnTo>
                    <a:pt x="203200" y="0"/>
                  </a:lnTo>
                  <a:close/>
                </a:path>
              </a:pathLst>
            </a:custGeom>
            <a:solidFill>
              <a:srgbClr val="13538A"/>
            </a:solidFill>
          </p:spPr>
          <p:txBody>
            <a:bodyPr/>
            <a:lstStyle/>
            <a:p>
              <a:endParaRPr lang="en-US" sz="1200"/>
            </a:p>
          </p:txBody>
        </p:sp>
        <p:sp>
          <p:nvSpPr>
            <p:cNvPr id="28" name="TextBox 4">
              <a:extLst>
                <a:ext uri="{FF2B5EF4-FFF2-40B4-BE49-F238E27FC236}">
                  <a16:creationId xmlns:a16="http://schemas.microsoft.com/office/drawing/2014/main" id="{F3952D78-F139-8FC5-13F6-28AF228E9683}"/>
                </a:ext>
              </a:extLst>
            </p:cNvPr>
            <p:cNvSpPr txBox="1"/>
            <p:nvPr/>
          </p:nvSpPr>
          <p:spPr>
            <a:xfrm>
              <a:off x="101600" y="-57150"/>
              <a:ext cx="4351574" cy="384193"/>
            </a:xfrm>
            <a:prstGeom prst="rect">
              <a:avLst/>
            </a:prstGeom>
          </p:spPr>
          <p:txBody>
            <a:bodyPr lIns="33867" tIns="33867" rIns="33867" bIns="33867" rtlCol="0" anchor="ctr"/>
            <a:lstStyle/>
            <a:p>
              <a:pPr algn="ctr">
                <a:lnSpc>
                  <a:spcPts val="2427"/>
                </a:lnSpc>
              </a:pPr>
              <a:r>
                <a:rPr lang="en-US" b="1">
                  <a:solidFill>
                    <a:schemeClr val="bg1"/>
                  </a:solidFill>
                  <a:latin typeface="Rockwell" panose="02060603020205020403" pitchFamily="18" charset="77"/>
                  <a:ea typeface="+mn-lt"/>
                  <a:cs typeface="+mn-lt"/>
                </a:rPr>
                <a:t>Projected growth in the narrow-body market</a:t>
              </a:r>
            </a:p>
          </p:txBody>
        </p:sp>
      </p:grpSp>
      <p:grpSp>
        <p:nvGrpSpPr>
          <p:cNvPr id="29" name="Group 8">
            <a:extLst>
              <a:ext uri="{FF2B5EF4-FFF2-40B4-BE49-F238E27FC236}">
                <a16:creationId xmlns:a16="http://schemas.microsoft.com/office/drawing/2014/main" id="{C6743C5E-9720-6C1E-A588-F0EC61C0C7B0}"/>
              </a:ext>
            </a:extLst>
          </p:cNvPr>
          <p:cNvGrpSpPr/>
          <p:nvPr/>
        </p:nvGrpSpPr>
        <p:grpSpPr>
          <a:xfrm>
            <a:off x="-532488" y="5208694"/>
            <a:ext cx="11529271" cy="827828"/>
            <a:chOff x="0" y="0"/>
            <a:chExt cx="4554774" cy="327043"/>
          </a:xfrm>
        </p:grpSpPr>
        <p:sp>
          <p:nvSpPr>
            <p:cNvPr id="30" name="Freeform 9">
              <a:extLst>
                <a:ext uri="{FF2B5EF4-FFF2-40B4-BE49-F238E27FC236}">
                  <a16:creationId xmlns:a16="http://schemas.microsoft.com/office/drawing/2014/main" id="{ABE0E838-9CB4-EA41-86BC-92F49CD60E94}"/>
                </a:ext>
              </a:extLst>
            </p:cNvPr>
            <p:cNvSpPr/>
            <p:nvPr/>
          </p:nvSpPr>
          <p:spPr>
            <a:xfrm>
              <a:off x="0" y="0"/>
              <a:ext cx="4554774" cy="327043"/>
            </a:xfrm>
            <a:custGeom>
              <a:avLst/>
              <a:gdLst/>
              <a:ahLst/>
              <a:cxnLst/>
              <a:rect l="l" t="t" r="r" b="b"/>
              <a:pathLst>
                <a:path w="4554774" h="327043">
                  <a:moveTo>
                    <a:pt x="203200" y="0"/>
                  </a:moveTo>
                  <a:lnTo>
                    <a:pt x="4554774" y="0"/>
                  </a:lnTo>
                  <a:lnTo>
                    <a:pt x="4351574" y="327043"/>
                  </a:lnTo>
                  <a:lnTo>
                    <a:pt x="0" y="327043"/>
                  </a:lnTo>
                  <a:lnTo>
                    <a:pt x="203200" y="0"/>
                  </a:lnTo>
                  <a:close/>
                </a:path>
              </a:pathLst>
            </a:custGeom>
            <a:solidFill>
              <a:srgbClr val="2C92D5"/>
            </a:solidFill>
          </p:spPr>
          <p:txBody>
            <a:bodyPr/>
            <a:lstStyle/>
            <a:p>
              <a:endParaRPr lang="en-US" sz="1200"/>
            </a:p>
          </p:txBody>
        </p:sp>
        <p:sp>
          <p:nvSpPr>
            <p:cNvPr id="31" name="TextBox 10">
              <a:extLst>
                <a:ext uri="{FF2B5EF4-FFF2-40B4-BE49-F238E27FC236}">
                  <a16:creationId xmlns:a16="http://schemas.microsoft.com/office/drawing/2014/main" id="{5110FBF9-392C-B687-C1C1-440DE8D81EDC}"/>
                </a:ext>
              </a:extLst>
            </p:cNvPr>
            <p:cNvSpPr txBox="1"/>
            <p:nvPr/>
          </p:nvSpPr>
          <p:spPr>
            <a:xfrm>
              <a:off x="101600" y="-57150"/>
              <a:ext cx="4351574" cy="384193"/>
            </a:xfrm>
            <a:prstGeom prst="rect">
              <a:avLst/>
            </a:prstGeom>
          </p:spPr>
          <p:txBody>
            <a:bodyPr lIns="33867" tIns="33867" rIns="33867" bIns="33867" rtlCol="0" anchor="ctr"/>
            <a:lstStyle/>
            <a:p>
              <a:pPr algn="ctr">
                <a:lnSpc>
                  <a:spcPts val="2427"/>
                </a:lnSpc>
              </a:pPr>
              <a:r>
                <a:rPr lang="en-US" b="1">
                  <a:solidFill>
                    <a:schemeClr val="bg1"/>
                  </a:solidFill>
                  <a:latin typeface="Rockwell" panose="02060603020205020403" pitchFamily="18" charset="77"/>
                  <a:ea typeface="+mn-lt"/>
                  <a:cs typeface="+mn-lt"/>
                </a:rPr>
                <a:t>Willingness of passengers to accept smaller cabins</a:t>
              </a:r>
            </a:p>
          </p:txBody>
        </p:sp>
      </p:grpSp>
      <p:sp>
        <p:nvSpPr>
          <p:cNvPr id="32" name="TextBox 20">
            <a:extLst>
              <a:ext uri="{FF2B5EF4-FFF2-40B4-BE49-F238E27FC236}">
                <a16:creationId xmlns:a16="http://schemas.microsoft.com/office/drawing/2014/main" id="{14EB246D-6EA2-6460-1BB9-08A5430AEAD9}"/>
              </a:ext>
            </a:extLst>
          </p:cNvPr>
          <p:cNvSpPr txBox="1"/>
          <p:nvPr/>
        </p:nvSpPr>
        <p:spPr>
          <a:xfrm>
            <a:off x="9803553" y="5353845"/>
            <a:ext cx="461599" cy="446148"/>
          </a:xfrm>
          <a:prstGeom prst="rect">
            <a:avLst/>
          </a:prstGeom>
        </p:spPr>
        <p:txBody>
          <a:bodyPr lIns="0" tIns="0" rIns="0" bIns="0" rtlCol="0" anchor="t">
            <a:spAutoFit/>
          </a:bodyPr>
          <a:lstStyle/>
          <a:p>
            <a:pPr algn="ctr">
              <a:lnSpc>
                <a:spcPts val="3733"/>
              </a:lnSpc>
            </a:pPr>
            <a:r>
              <a:rPr lang="en-US" sz="2666" spc="79">
                <a:solidFill>
                  <a:srgbClr val="FFFFFF"/>
                </a:solidFill>
                <a:latin typeface="Aileron Ultra-Bold"/>
              </a:rPr>
              <a:t>6</a:t>
            </a:r>
          </a:p>
        </p:txBody>
      </p:sp>
      <p:sp>
        <p:nvSpPr>
          <p:cNvPr id="33" name="TextBox 21">
            <a:extLst>
              <a:ext uri="{FF2B5EF4-FFF2-40B4-BE49-F238E27FC236}">
                <a16:creationId xmlns:a16="http://schemas.microsoft.com/office/drawing/2014/main" id="{21316D4B-C3CC-CB87-0260-10A077A219BF}"/>
              </a:ext>
            </a:extLst>
          </p:cNvPr>
          <p:cNvSpPr txBox="1"/>
          <p:nvPr/>
        </p:nvSpPr>
        <p:spPr>
          <a:xfrm>
            <a:off x="9803553" y="6192227"/>
            <a:ext cx="461599" cy="446148"/>
          </a:xfrm>
          <a:prstGeom prst="rect">
            <a:avLst/>
          </a:prstGeom>
        </p:spPr>
        <p:txBody>
          <a:bodyPr lIns="0" tIns="0" rIns="0" bIns="0" rtlCol="0" anchor="t">
            <a:spAutoFit/>
          </a:bodyPr>
          <a:lstStyle/>
          <a:p>
            <a:pPr algn="ctr">
              <a:lnSpc>
                <a:spcPts val="3733"/>
              </a:lnSpc>
            </a:pPr>
            <a:r>
              <a:rPr lang="en-US" sz="2666" spc="79">
                <a:solidFill>
                  <a:srgbClr val="FFFFFF"/>
                </a:solidFill>
                <a:latin typeface="Aileron Ultra-Bold"/>
              </a:rPr>
              <a:t>7</a:t>
            </a: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861192-D456-6EE8-2246-40ABAE41814E}"/>
              </a:ext>
            </a:extLst>
          </p:cNvPr>
          <p:cNvSpPr txBox="1"/>
          <p:nvPr/>
        </p:nvSpPr>
        <p:spPr>
          <a:xfrm>
            <a:off x="477981" y="1122363"/>
            <a:ext cx="4023360" cy="320413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a:latin typeface="Rockwell" panose="02060603020205020403" pitchFamily="18" charset="77"/>
                <a:cs typeface="Calibri Light"/>
              </a:rPr>
              <a:t>Airbus vs Boeing Deliveries (1998 – 2012)</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7F4B66AA-2BB5-DF81-E0D5-26D38A4DFD85}"/>
              </a:ext>
            </a:extLst>
          </p:cNvPr>
          <p:cNvPicPr>
            <a:picLocks noChangeAspect="1"/>
          </p:cNvPicPr>
          <p:nvPr/>
        </p:nvPicPr>
        <p:blipFill>
          <a:blip r:embed="rId2"/>
          <a:stretch>
            <a:fillRect/>
          </a:stretch>
        </p:blipFill>
        <p:spPr>
          <a:xfrm>
            <a:off x="4845995" y="3591891"/>
            <a:ext cx="6858000" cy="3181350"/>
          </a:xfrm>
          <a:prstGeom prst="rect">
            <a:avLst/>
          </a:prstGeom>
        </p:spPr>
      </p:pic>
      <p:pic>
        <p:nvPicPr>
          <p:cNvPr id="5" name="Picture 4">
            <a:extLst>
              <a:ext uri="{FF2B5EF4-FFF2-40B4-BE49-F238E27FC236}">
                <a16:creationId xmlns:a16="http://schemas.microsoft.com/office/drawing/2014/main" id="{42B35CD8-214C-B2E6-0B13-1F4C19D006C7}"/>
              </a:ext>
            </a:extLst>
          </p:cNvPr>
          <p:cNvPicPr>
            <a:picLocks noChangeAspect="1"/>
          </p:cNvPicPr>
          <p:nvPr/>
        </p:nvPicPr>
        <p:blipFill>
          <a:blip r:embed="rId3"/>
          <a:stretch>
            <a:fillRect/>
          </a:stretch>
        </p:blipFill>
        <p:spPr>
          <a:xfrm>
            <a:off x="4847686" y="103876"/>
            <a:ext cx="6896100" cy="3314700"/>
          </a:xfrm>
          <a:prstGeom prst="rect">
            <a:avLst/>
          </a:prstGeom>
        </p:spPr>
      </p:pic>
    </p:spTree>
    <p:extLst>
      <p:ext uri="{BB962C8B-B14F-4D97-AF65-F5344CB8AC3E}">
        <p14:creationId xmlns:p14="http://schemas.microsoft.com/office/powerpoint/2010/main" val="352982950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antern with written characters">
            <a:extLst>
              <a:ext uri="{FF2B5EF4-FFF2-40B4-BE49-F238E27FC236}">
                <a16:creationId xmlns:a16="http://schemas.microsoft.com/office/drawing/2014/main" id="{735656C6-D5E4-8480-410A-481D37CB539D}"/>
              </a:ext>
            </a:extLst>
          </p:cNvPr>
          <p:cNvPicPr>
            <a:picLocks noChangeAspect="1"/>
          </p:cNvPicPr>
          <p:nvPr/>
        </p:nvPicPr>
        <p:blipFill rotWithShape="1">
          <a:blip r:embed="rId3"/>
          <a:srcRect t="2854" r="-2" b="35760"/>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Picture 7" descr="Plane in red circle">
            <a:extLst>
              <a:ext uri="{FF2B5EF4-FFF2-40B4-BE49-F238E27FC236}">
                <a16:creationId xmlns:a16="http://schemas.microsoft.com/office/drawing/2014/main" id="{03F87D9C-B9F1-2D25-8126-9516970D2FCB}"/>
              </a:ext>
            </a:extLst>
          </p:cNvPr>
          <p:cNvPicPr>
            <a:picLocks noChangeAspect="1"/>
          </p:cNvPicPr>
          <p:nvPr/>
        </p:nvPicPr>
        <p:blipFill rotWithShape="1">
          <a:blip r:embed="rId4"/>
          <a:srcRect t="15482" r="-2" b="18746"/>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5" name="Freeform: Shape 1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981A28BB-77CB-3825-9700-DD4314257565}"/>
              </a:ext>
            </a:extLst>
          </p:cNvPr>
          <p:cNvSpPr txBox="1"/>
          <p:nvPr/>
        </p:nvSpPr>
        <p:spPr>
          <a:xfrm>
            <a:off x="448056" y="859536"/>
            <a:ext cx="4832802" cy="12435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200" b="1">
                <a:latin typeface="Rockwell" panose="02060603020205020403" pitchFamily="18" charset="77"/>
                <a:cs typeface="Calibri Light"/>
              </a:rPr>
              <a:t>Growing China Market</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680BD7CA-AB85-B681-BE86-0830E971FE5E}"/>
              </a:ext>
            </a:extLst>
          </p:cNvPr>
          <p:cNvSpPr txBox="1"/>
          <p:nvPr/>
        </p:nvSpPr>
        <p:spPr>
          <a:xfrm>
            <a:off x="448056" y="2512611"/>
            <a:ext cx="4832803" cy="366435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342900">
              <a:lnSpc>
                <a:spcPct val="90000"/>
              </a:lnSpc>
              <a:spcAft>
                <a:spcPts val="600"/>
              </a:spcAft>
              <a:buFont typeface="Arial" panose="020B0604020202020204" pitchFamily="34" charset="0"/>
              <a:buChar char="•"/>
            </a:pPr>
            <a:r>
              <a:rPr lang="en-US" sz="2400">
                <a:highlight>
                  <a:srgbClr val="FFFFFF"/>
                </a:highlight>
                <a:latin typeface="Rockwell" panose="02060603020205020403" pitchFamily="18" charset="77"/>
              </a:rPr>
              <a:t>China’s Aircraft Market</a:t>
            </a:r>
          </a:p>
          <a:p>
            <a:pPr marL="342900" indent="-342900">
              <a:lnSpc>
                <a:spcPct val="90000"/>
              </a:lnSpc>
              <a:spcAft>
                <a:spcPts val="600"/>
              </a:spcAft>
              <a:buFont typeface="Arial" panose="020B0604020202020204" pitchFamily="34" charset="0"/>
              <a:buChar char="•"/>
            </a:pPr>
            <a:endParaRPr lang="en-US" sz="2400">
              <a:highlight>
                <a:srgbClr val="FFFFFF"/>
              </a:highlight>
              <a:latin typeface="Rockwell" panose="02060603020205020403" pitchFamily="18" charset="77"/>
            </a:endParaRPr>
          </a:p>
          <a:p>
            <a:pPr marL="342900" indent="-342900">
              <a:lnSpc>
                <a:spcPct val="90000"/>
              </a:lnSpc>
              <a:spcAft>
                <a:spcPts val="600"/>
              </a:spcAft>
              <a:buFont typeface="Arial" panose="020B0604020202020204" pitchFamily="34" charset="0"/>
              <a:buChar char="•"/>
            </a:pPr>
            <a:r>
              <a:rPr lang="en-US" sz="2400">
                <a:highlight>
                  <a:srgbClr val="FFFFFF"/>
                </a:highlight>
                <a:latin typeface="Rockwell" panose="02060603020205020403" pitchFamily="18" charset="77"/>
              </a:rPr>
              <a:t>Future Demand</a:t>
            </a:r>
          </a:p>
          <a:p>
            <a:pPr indent="-228600">
              <a:lnSpc>
                <a:spcPct val="90000"/>
              </a:lnSpc>
              <a:spcAft>
                <a:spcPts val="600"/>
              </a:spcAft>
              <a:buFont typeface="Arial" panose="020B0604020202020204" pitchFamily="34" charset="0"/>
              <a:buChar char="•"/>
            </a:pPr>
            <a:endParaRPr lang="en-US" sz="2400">
              <a:highlight>
                <a:srgbClr val="FFFFFF"/>
              </a:highlight>
              <a:latin typeface="Rockwell" panose="02060603020205020403" pitchFamily="18" charset="77"/>
            </a:endParaRPr>
          </a:p>
          <a:p>
            <a:pPr marL="342900" indent="-342900">
              <a:lnSpc>
                <a:spcPct val="90000"/>
              </a:lnSpc>
              <a:spcAft>
                <a:spcPts val="600"/>
              </a:spcAft>
              <a:buFont typeface="Arial" panose="020B0604020202020204" pitchFamily="34" charset="0"/>
              <a:buChar char="•"/>
            </a:pPr>
            <a:r>
              <a:rPr lang="en-US" sz="2400">
                <a:highlight>
                  <a:srgbClr val="FFFFFF"/>
                </a:highlight>
                <a:latin typeface="Rockwell" panose="02060603020205020403" pitchFamily="18" charset="77"/>
              </a:rPr>
              <a:t>COMAC’s Role</a:t>
            </a:r>
          </a:p>
          <a:p>
            <a:pPr indent="-228600">
              <a:lnSpc>
                <a:spcPct val="90000"/>
              </a:lnSpc>
              <a:spcAft>
                <a:spcPts val="600"/>
              </a:spcAft>
              <a:buFont typeface="Arial" panose="020B0604020202020204" pitchFamily="34" charset="0"/>
              <a:buChar char="•"/>
            </a:pPr>
            <a:endParaRPr lang="en-US" sz="2400">
              <a:highlight>
                <a:srgbClr val="FFFFFF"/>
              </a:highlight>
              <a:latin typeface="Rockwell" panose="02060603020205020403" pitchFamily="18" charset="77"/>
            </a:endParaRPr>
          </a:p>
          <a:p>
            <a:pPr marL="342900" indent="-342900">
              <a:lnSpc>
                <a:spcPct val="90000"/>
              </a:lnSpc>
              <a:spcAft>
                <a:spcPts val="600"/>
              </a:spcAft>
              <a:buFont typeface="Arial" panose="020B0604020202020204" pitchFamily="34" charset="0"/>
              <a:buChar char="•"/>
            </a:pPr>
            <a:r>
              <a:rPr lang="en-US" sz="2400">
                <a:highlight>
                  <a:srgbClr val="FFFFFF"/>
                </a:highlight>
                <a:latin typeface="Rockwell" panose="02060603020205020403" pitchFamily="18" charset="77"/>
              </a:rPr>
              <a:t>Potential Competitor</a:t>
            </a:r>
          </a:p>
        </p:txBody>
      </p:sp>
    </p:spTree>
    <p:extLst>
      <p:ext uri="{BB962C8B-B14F-4D97-AF65-F5344CB8AC3E}">
        <p14:creationId xmlns:p14="http://schemas.microsoft.com/office/powerpoint/2010/main" val="951988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arge white airplane on a runway&#10;&#10;Description automatically generated">
            <a:extLst>
              <a:ext uri="{FF2B5EF4-FFF2-40B4-BE49-F238E27FC236}">
                <a16:creationId xmlns:a16="http://schemas.microsoft.com/office/drawing/2014/main" id="{A65B16D3-89FB-3EFE-B724-FFD8F1294E53}"/>
              </a:ext>
            </a:extLst>
          </p:cNvPr>
          <p:cNvPicPr>
            <a:picLocks noChangeAspect="1"/>
          </p:cNvPicPr>
          <p:nvPr/>
        </p:nvPicPr>
        <p:blipFill rotWithShape="1">
          <a:blip r:embed="rId3"/>
          <a:srcRect l="7626" r="5268" b="-1"/>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2" name="Freeform: Shape 1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F25535C-1657-F845-295F-8F2F9E280FB6}"/>
              </a:ext>
            </a:extLst>
          </p:cNvPr>
          <p:cNvSpPr txBox="1"/>
          <p:nvPr/>
        </p:nvSpPr>
        <p:spPr>
          <a:xfrm>
            <a:off x="371094" y="1161288"/>
            <a:ext cx="3438144" cy="112572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200" b="1">
                <a:latin typeface="Rockwell" panose="02060603020205020403" pitchFamily="18" charset="77"/>
                <a:cs typeface="Calibri Light"/>
              </a:rPr>
              <a:t>Airbus Market Lead</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877F77C-2D3C-DEAE-2604-530E4998E535}"/>
              </a:ext>
            </a:extLst>
          </p:cNvPr>
          <p:cNvSpPr txBox="1"/>
          <p:nvPr/>
        </p:nvSpPr>
        <p:spPr>
          <a:xfrm>
            <a:off x="371093" y="2718054"/>
            <a:ext cx="3943731"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150000"/>
              </a:lnSpc>
              <a:spcAft>
                <a:spcPts val="600"/>
              </a:spcAft>
              <a:buFont typeface="Arial" panose="020B0604020202020204" pitchFamily="34" charset="0"/>
              <a:buChar char="•"/>
            </a:pPr>
            <a:r>
              <a:rPr lang="en-US" sz="2400">
                <a:highlight>
                  <a:srgbClr val="FFFFFF"/>
                </a:highlight>
                <a:latin typeface="Rockwell" panose="02060603020205020403" pitchFamily="18" charset="77"/>
              </a:rPr>
              <a:t>Airbus vs. Boeing (2019)</a:t>
            </a:r>
          </a:p>
          <a:p>
            <a:pPr marL="285750" indent="-228600">
              <a:lnSpc>
                <a:spcPct val="150000"/>
              </a:lnSpc>
              <a:spcAft>
                <a:spcPts val="600"/>
              </a:spcAft>
              <a:buFont typeface="Arial" panose="020B0604020202020204" pitchFamily="34" charset="0"/>
              <a:buChar char="•"/>
            </a:pPr>
            <a:r>
              <a:rPr lang="en-US" sz="2400">
                <a:highlight>
                  <a:srgbClr val="FFFFFF"/>
                </a:highlight>
                <a:latin typeface="Rockwell" panose="02060603020205020403" pitchFamily="18" charset="77"/>
              </a:rPr>
              <a:t>Boeing’s Challenges</a:t>
            </a:r>
          </a:p>
          <a:p>
            <a:pPr marL="285750" indent="-228600">
              <a:lnSpc>
                <a:spcPct val="150000"/>
              </a:lnSpc>
              <a:spcAft>
                <a:spcPts val="600"/>
              </a:spcAft>
              <a:buFont typeface="Arial" panose="020B0604020202020204" pitchFamily="34" charset="0"/>
              <a:buChar char="•"/>
            </a:pPr>
            <a:r>
              <a:rPr lang="en-US" sz="2400">
                <a:highlight>
                  <a:srgbClr val="FFFFFF"/>
                </a:highlight>
                <a:latin typeface="Rockwell" panose="02060603020205020403" pitchFamily="18" charset="77"/>
              </a:rPr>
              <a:t>Airbus’s Strengths</a:t>
            </a:r>
          </a:p>
          <a:p>
            <a:pPr marL="285750" indent="-228600">
              <a:lnSpc>
                <a:spcPct val="150000"/>
              </a:lnSpc>
              <a:spcAft>
                <a:spcPts val="600"/>
              </a:spcAft>
              <a:buFont typeface="Arial" panose="020B0604020202020204" pitchFamily="34" charset="0"/>
              <a:buChar char="•"/>
            </a:pPr>
            <a:r>
              <a:rPr lang="en-US" sz="2400">
                <a:highlight>
                  <a:srgbClr val="FFFFFF"/>
                </a:highlight>
                <a:latin typeface="Rockwell" panose="02060603020205020403" pitchFamily="18" charset="77"/>
              </a:rPr>
              <a:t>Market Position</a:t>
            </a:r>
          </a:p>
          <a:p>
            <a:pPr marL="285750"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p:txBody>
      </p:sp>
    </p:spTree>
    <p:extLst>
      <p:ext uri="{BB962C8B-B14F-4D97-AF65-F5344CB8AC3E}">
        <p14:creationId xmlns:p14="http://schemas.microsoft.com/office/powerpoint/2010/main" val="397310205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DD00E-984B-2E8B-4CB7-4C57440E5B78}"/>
              </a:ext>
            </a:extLst>
          </p:cNvPr>
          <p:cNvSpPr txBox="1"/>
          <p:nvPr/>
        </p:nvSpPr>
        <p:spPr>
          <a:xfrm>
            <a:off x="407095" y="337354"/>
            <a:ext cx="743674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Rockwell" panose="02060603020205020403" pitchFamily="18" charset="77"/>
                <a:cs typeface="Calibri Light"/>
              </a:rPr>
              <a:t>Environmental Adaptations </a:t>
            </a:r>
          </a:p>
        </p:txBody>
      </p:sp>
      <p:sp>
        <p:nvSpPr>
          <p:cNvPr id="3" name="TextBox 2">
            <a:extLst>
              <a:ext uri="{FF2B5EF4-FFF2-40B4-BE49-F238E27FC236}">
                <a16:creationId xmlns:a16="http://schemas.microsoft.com/office/drawing/2014/main" id="{A8896389-B8EC-9215-491E-F11623F21F67}"/>
              </a:ext>
            </a:extLst>
          </p:cNvPr>
          <p:cNvSpPr txBox="1"/>
          <p:nvPr/>
        </p:nvSpPr>
        <p:spPr>
          <a:xfrm>
            <a:off x="747773" y="3193751"/>
            <a:ext cx="5025680" cy="2769989"/>
          </a:xfrm>
          <a:prstGeom prst="rect">
            <a:avLst/>
          </a:prstGeom>
        </p:spPr>
        <p:txBody>
          <a:bodyPr wrap="square" lIns="0" tIns="0" rIns="0" bIns="0" rtlCol="0" anchor="t">
            <a:spAutoFit/>
          </a:bodyPr>
          <a:lstStyle>
            <a:defPPr>
              <a:defRPr lang="en-US"/>
            </a:defPPr>
            <a:lvl2pPr marL="164847" lvl="1">
              <a:lnSpc>
                <a:spcPts val="2107"/>
              </a:lnSpc>
              <a:defRPr sz="1600" i="1"/>
            </a:lvl2pPr>
          </a:lstStyle>
          <a:p>
            <a:endParaRPr lang="en-US"/>
          </a:p>
          <a:p>
            <a:r>
              <a:rPr lang="en-US" i="1"/>
              <a:t>“We think the laws of physics don't need to change to make hydrogen competitive on planes, it's</a:t>
            </a:r>
          </a:p>
          <a:p>
            <a:r>
              <a:rPr lang="en-US" i="1"/>
              <a:t>just a lot of work on technologies, on demonstrators, on testing, on regulations, on certification</a:t>
            </a:r>
          </a:p>
          <a:p>
            <a:r>
              <a:rPr lang="en-US" i="1"/>
              <a:t>to make it work, we believe it’s feasible within the time frame that we have developed” - Airbus CEO</a:t>
            </a:r>
          </a:p>
          <a:p>
            <a:endParaRPr lang="en-US"/>
          </a:p>
          <a:p>
            <a:endParaRPr lang="en-US"/>
          </a:p>
          <a:p>
            <a:endParaRPr lang="en-US"/>
          </a:p>
        </p:txBody>
      </p:sp>
      <p:sp>
        <p:nvSpPr>
          <p:cNvPr id="4" name="TextBox 3">
            <a:extLst>
              <a:ext uri="{FF2B5EF4-FFF2-40B4-BE49-F238E27FC236}">
                <a16:creationId xmlns:a16="http://schemas.microsoft.com/office/drawing/2014/main" id="{36F656D1-2EFA-A35B-432C-DE6AEFEBB13E}"/>
              </a:ext>
            </a:extLst>
          </p:cNvPr>
          <p:cNvSpPr txBox="1"/>
          <p:nvPr/>
        </p:nvSpPr>
        <p:spPr>
          <a:xfrm>
            <a:off x="559495" y="1504543"/>
            <a:ext cx="1042791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i="0">
                <a:solidFill>
                  <a:srgbClr val="111111"/>
                </a:solidFill>
                <a:effectLst/>
                <a:latin typeface="Rockwell" panose="02060603020205020403" pitchFamily="18" charset="77"/>
              </a:rPr>
              <a:t>Airbus’s Initiatives</a:t>
            </a:r>
            <a:endParaRPr lang="en-US" sz="2400" b="0" i="0">
              <a:solidFill>
                <a:srgbClr val="111111"/>
              </a:solidFill>
              <a:effectLst/>
              <a:latin typeface="Rockwell" panose="02060603020205020403" pitchFamily="18" charset="77"/>
            </a:endParaRPr>
          </a:p>
          <a:p>
            <a:pPr marL="285750" indent="-285750">
              <a:buFont typeface="Arial"/>
              <a:buChar char="•"/>
            </a:pPr>
            <a:endParaRPr lang="en-US" sz="2400">
              <a:solidFill>
                <a:srgbClr val="111111"/>
              </a:solidFill>
              <a:latin typeface="Rockwell" panose="02060603020205020403" pitchFamily="18" charset="77"/>
              <a:ea typeface="+mn-lt"/>
              <a:cs typeface="+mn-lt"/>
            </a:endParaRPr>
          </a:p>
          <a:p>
            <a:pPr marL="285750" indent="-285750">
              <a:buFont typeface="Arial"/>
              <a:buChar char="•"/>
            </a:pPr>
            <a:r>
              <a:rPr lang="en-US" sz="2400" b="1" i="0">
                <a:solidFill>
                  <a:srgbClr val="111111"/>
                </a:solidFill>
                <a:effectLst/>
                <a:latin typeface="Rockwell" panose="02060603020205020403" pitchFamily="18" charset="77"/>
              </a:rPr>
              <a:t>Boeing’s Approach</a:t>
            </a:r>
            <a:endParaRPr lang="en-US" sz="2400" b="0" i="0">
              <a:solidFill>
                <a:srgbClr val="111111"/>
              </a:solidFill>
              <a:effectLst/>
              <a:latin typeface="Rockwell" panose="02060603020205020403" pitchFamily="18" charset="77"/>
            </a:endParaRPr>
          </a:p>
          <a:p>
            <a:endParaRPr lang="en-US" sz="2400">
              <a:solidFill>
                <a:srgbClr val="111111"/>
              </a:solidFill>
              <a:latin typeface="-apple-system"/>
              <a:ea typeface="+mn-lt"/>
              <a:cs typeface="+mn-lt"/>
            </a:endParaRPr>
          </a:p>
        </p:txBody>
      </p:sp>
      <p:pic>
        <p:nvPicPr>
          <p:cNvPr id="8" name="Picture 7" descr="A green planet with buildings and wind turbines&#10;&#10;Description automatically generated">
            <a:extLst>
              <a:ext uri="{FF2B5EF4-FFF2-40B4-BE49-F238E27FC236}">
                <a16:creationId xmlns:a16="http://schemas.microsoft.com/office/drawing/2014/main" id="{2C859A73-DFDA-DDE5-565A-FED63C57487D}"/>
              </a:ext>
            </a:extLst>
          </p:cNvPr>
          <p:cNvPicPr>
            <a:picLocks noChangeAspect="1"/>
          </p:cNvPicPr>
          <p:nvPr/>
        </p:nvPicPr>
        <p:blipFill>
          <a:blip r:embed="rId3"/>
          <a:stretch>
            <a:fillRect/>
          </a:stretch>
        </p:blipFill>
        <p:spPr>
          <a:xfrm>
            <a:off x="6096000" y="621399"/>
            <a:ext cx="5773451" cy="5925432"/>
          </a:xfrm>
          <a:prstGeom prst="rect">
            <a:avLst/>
          </a:prstGeom>
        </p:spPr>
      </p:pic>
    </p:spTree>
    <p:extLst>
      <p:ext uri="{BB962C8B-B14F-4D97-AF65-F5344CB8AC3E}">
        <p14:creationId xmlns:p14="http://schemas.microsoft.com/office/powerpoint/2010/main" val="200794340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F81F6-CDF0-CCB3-92AA-6E26FCADDB4C}"/>
              </a:ext>
            </a:extLst>
          </p:cNvPr>
          <p:cNvPicPr>
            <a:picLocks noChangeAspect="1"/>
          </p:cNvPicPr>
          <p:nvPr/>
        </p:nvPicPr>
        <p:blipFill>
          <a:blip r:embed="rId3"/>
          <a:srcRect l="19733" r="19733"/>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TextBox 2">
            <a:extLst>
              <a:ext uri="{FF2B5EF4-FFF2-40B4-BE49-F238E27FC236}">
                <a16:creationId xmlns:a16="http://schemas.microsoft.com/office/drawing/2014/main" id="{7766B30C-9196-2378-5A1D-0616FCF28FC9}"/>
              </a:ext>
            </a:extLst>
          </p:cNvPr>
          <p:cNvGraphicFramePr/>
          <p:nvPr>
            <p:extLst>
              <p:ext uri="{D42A27DB-BD31-4B8C-83A1-F6EECF244321}">
                <p14:modId xmlns:p14="http://schemas.microsoft.com/office/powerpoint/2010/main" val="69185305"/>
              </p:ext>
            </p:extLst>
          </p:nvPr>
        </p:nvGraphicFramePr>
        <p:xfrm>
          <a:off x="297993" y="1639020"/>
          <a:ext cx="5324475" cy="39195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7199047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yellow and blue sign&#10;&#10;Description automatically generated">
            <a:extLst>
              <a:ext uri="{FF2B5EF4-FFF2-40B4-BE49-F238E27FC236}">
                <a16:creationId xmlns:a16="http://schemas.microsoft.com/office/drawing/2014/main" id="{836EC110-AE81-0D3D-ACB1-1B36BDE1C8F2}"/>
              </a:ext>
            </a:extLst>
          </p:cNvPr>
          <p:cNvPicPr>
            <a:picLocks noChangeAspect="1"/>
          </p:cNvPicPr>
          <p:nvPr/>
        </p:nvPicPr>
        <p:blipFill>
          <a:blip r:embed="rId2"/>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208107403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Isosceles Triangle 4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ign with a plane and text&#10;&#10;Description automatically generated">
            <a:extLst>
              <a:ext uri="{FF2B5EF4-FFF2-40B4-BE49-F238E27FC236}">
                <a16:creationId xmlns:a16="http://schemas.microsoft.com/office/drawing/2014/main" id="{23D0550F-972F-BFBC-55E9-220B14B9E9DC}"/>
              </a:ext>
            </a:extLst>
          </p:cNvPr>
          <p:cNvPicPr>
            <a:picLocks noChangeAspect="1"/>
          </p:cNvPicPr>
          <p:nvPr/>
        </p:nvPicPr>
        <p:blipFill rotWithShape="1">
          <a:blip r:embed="rId2"/>
          <a:srcRect l="8339" r="10126"/>
          <a:stretch/>
        </p:blipFill>
        <p:spPr>
          <a:xfrm>
            <a:off x="4076311" y="284033"/>
            <a:ext cx="3866851" cy="6318687"/>
          </a:xfrm>
          <a:prstGeom prst="rect">
            <a:avLst/>
          </a:prstGeom>
          <a:ln>
            <a:noFill/>
          </a:ln>
        </p:spPr>
      </p:pic>
      <p:sp>
        <p:nvSpPr>
          <p:cNvPr id="45" name="Isosceles Triangle 4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12109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54813">
            <a:off x="-1655952" y="-1175529"/>
            <a:ext cx="3136941" cy="2482104"/>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2454813">
            <a:off x="10623530" y="5821591"/>
            <a:ext cx="3136941" cy="2482104"/>
          </a:xfrm>
          <a:custGeom>
            <a:avLst/>
            <a:gdLst/>
            <a:ahLst/>
            <a:cxnLst/>
            <a:rect l="l" t="t" r="r" b="b"/>
            <a:pathLst>
              <a:path w="4705411" h="3723156">
                <a:moveTo>
                  <a:pt x="0" y="0"/>
                </a:moveTo>
                <a:lnTo>
                  <a:pt x="4705410" y="0"/>
                </a:lnTo>
                <a:lnTo>
                  <a:pt x="4705410" y="3723156"/>
                </a:lnTo>
                <a:lnTo>
                  <a:pt x="0" y="3723156"/>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a:off x="4934158" y="1962139"/>
            <a:ext cx="1545432" cy="1222823"/>
          </a:xfrm>
          <a:custGeom>
            <a:avLst/>
            <a:gdLst/>
            <a:ahLst/>
            <a:cxnLst/>
            <a:rect l="l" t="t" r="r" b="b"/>
            <a:pathLst>
              <a:path w="2318148" h="1834234">
                <a:moveTo>
                  <a:pt x="0" y="0"/>
                </a:moveTo>
                <a:lnTo>
                  <a:pt x="2318147" y="0"/>
                </a:lnTo>
                <a:lnTo>
                  <a:pt x="2318147" y="1834234"/>
                </a:lnTo>
                <a:lnTo>
                  <a:pt x="0" y="1834234"/>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AutoShape 5"/>
          <p:cNvSpPr/>
          <p:nvPr/>
        </p:nvSpPr>
        <p:spPr>
          <a:xfrm>
            <a:off x="5848588" y="2335184"/>
            <a:ext cx="550436" cy="0"/>
          </a:xfrm>
          <a:prstGeom prst="line">
            <a:avLst/>
          </a:prstGeom>
          <a:ln w="28575" cap="flat">
            <a:solidFill>
              <a:srgbClr val="010440"/>
            </a:solidFill>
            <a:prstDash val="sysDash"/>
            <a:headEnd type="oval" w="lg" len="lg"/>
            <a:tailEnd type="none" w="sm" len="sm"/>
          </a:ln>
        </p:spPr>
        <p:txBody>
          <a:bodyPr/>
          <a:lstStyle/>
          <a:p>
            <a:endParaRPr lang="en-US" sz="1200"/>
          </a:p>
        </p:txBody>
      </p:sp>
      <p:sp>
        <p:nvSpPr>
          <p:cNvPr id="6" name="AutoShape 6"/>
          <p:cNvSpPr/>
          <p:nvPr/>
        </p:nvSpPr>
        <p:spPr>
          <a:xfrm>
            <a:off x="4709347" y="3986648"/>
            <a:ext cx="1665218" cy="0"/>
          </a:xfrm>
          <a:prstGeom prst="line">
            <a:avLst/>
          </a:prstGeom>
          <a:ln w="28575" cap="flat">
            <a:solidFill>
              <a:srgbClr val="010440"/>
            </a:solidFill>
            <a:prstDash val="sysDash"/>
            <a:headEnd type="oval" w="lg" len="lg"/>
            <a:tailEnd type="none" w="sm" len="sm"/>
          </a:ln>
        </p:spPr>
        <p:txBody>
          <a:bodyPr/>
          <a:lstStyle/>
          <a:p>
            <a:endParaRPr lang="en-US" sz="1200"/>
          </a:p>
        </p:txBody>
      </p:sp>
      <p:sp>
        <p:nvSpPr>
          <p:cNvPr id="7" name="Freeform 7"/>
          <p:cNvSpPr/>
          <p:nvPr/>
        </p:nvSpPr>
        <p:spPr>
          <a:xfrm>
            <a:off x="4147984" y="3602456"/>
            <a:ext cx="1545432" cy="1222823"/>
          </a:xfrm>
          <a:custGeom>
            <a:avLst/>
            <a:gdLst/>
            <a:ahLst/>
            <a:cxnLst/>
            <a:rect l="l" t="t" r="r" b="b"/>
            <a:pathLst>
              <a:path w="2318148" h="1834234">
                <a:moveTo>
                  <a:pt x="0" y="0"/>
                </a:moveTo>
                <a:lnTo>
                  <a:pt x="2318148" y="0"/>
                </a:lnTo>
                <a:lnTo>
                  <a:pt x="2318148" y="1834235"/>
                </a:lnTo>
                <a:lnTo>
                  <a:pt x="0" y="1834235"/>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p:cNvSpPr/>
          <p:nvPr/>
        </p:nvSpPr>
        <p:spPr>
          <a:xfrm>
            <a:off x="6671831" y="4402080"/>
            <a:ext cx="1545432" cy="1222823"/>
          </a:xfrm>
          <a:custGeom>
            <a:avLst/>
            <a:gdLst/>
            <a:ahLst/>
            <a:cxnLst/>
            <a:rect l="l" t="t" r="r" b="b"/>
            <a:pathLst>
              <a:path w="2318148" h="1834234">
                <a:moveTo>
                  <a:pt x="0" y="0"/>
                </a:moveTo>
                <a:lnTo>
                  <a:pt x="2318148" y="0"/>
                </a:lnTo>
                <a:lnTo>
                  <a:pt x="2318148" y="1834234"/>
                </a:lnTo>
                <a:lnTo>
                  <a:pt x="0" y="1834234"/>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1" name="AutoShape 11"/>
          <p:cNvSpPr/>
          <p:nvPr/>
        </p:nvSpPr>
        <p:spPr>
          <a:xfrm>
            <a:off x="6367274" y="2853622"/>
            <a:ext cx="1354145" cy="0"/>
          </a:xfrm>
          <a:prstGeom prst="line">
            <a:avLst/>
          </a:prstGeom>
          <a:ln w="28575" cap="flat">
            <a:solidFill>
              <a:srgbClr val="010440"/>
            </a:solidFill>
            <a:prstDash val="sysDash"/>
            <a:headEnd type="none" w="sm" len="sm"/>
            <a:tailEnd type="oval" w="lg" len="lg"/>
          </a:ln>
        </p:spPr>
        <p:txBody>
          <a:bodyPr/>
          <a:lstStyle/>
          <a:p>
            <a:endParaRPr lang="en-US" sz="1200"/>
          </a:p>
        </p:txBody>
      </p:sp>
      <p:sp>
        <p:nvSpPr>
          <p:cNvPr id="12" name="Freeform 12"/>
          <p:cNvSpPr/>
          <p:nvPr/>
        </p:nvSpPr>
        <p:spPr>
          <a:xfrm>
            <a:off x="6671831" y="2480577"/>
            <a:ext cx="1545432" cy="1222823"/>
          </a:xfrm>
          <a:custGeom>
            <a:avLst/>
            <a:gdLst/>
            <a:ahLst/>
            <a:cxnLst/>
            <a:rect l="l" t="t" r="r" b="b"/>
            <a:pathLst>
              <a:path w="2318148" h="1834234">
                <a:moveTo>
                  <a:pt x="0" y="0"/>
                </a:moveTo>
                <a:lnTo>
                  <a:pt x="2318148" y="0"/>
                </a:lnTo>
                <a:lnTo>
                  <a:pt x="2318148" y="1834235"/>
                </a:lnTo>
                <a:lnTo>
                  <a:pt x="0" y="1834235"/>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AutoShape 13"/>
          <p:cNvSpPr/>
          <p:nvPr/>
        </p:nvSpPr>
        <p:spPr>
          <a:xfrm rot="-5400000">
            <a:off x="5177523" y="3523641"/>
            <a:ext cx="2394084" cy="17169"/>
          </a:xfrm>
          <a:prstGeom prst="line">
            <a:avLst/>
          </a:prstGeom>
          <a:ln w="28575" cap="flat">
            <a:solidFill>
              <a:srgbClr val="010440"/>
            </a:solidFill>
            <a:prstDash val="lgDash"/>
            <a:headEnd type="none" w="sm" len="sm"/>
            <a:tailEnd type="none" w="sm" len="sm"/>
          </a:ln>
        </p:spPr>
        <p:txBody>
          <a:bodyPr/>
          <a:lstStyle/>
          <a:p>
            <a:endParaRPr lang="en-US" sz="1200"/>
          </a:p>
        </p:txBody>
      </p:sp>
      <p:sp>
        <p:nvSpPr>
          <p:cNvPr id="14" name="AutoShape 14"/>
          <p:cNvSpPr/>
          <p:nvPr/>
        </p:nvSpPr>
        <p:spPr>
          <a:xfrm>
            <a:off x="6367274" y="4729268"/>
            <a:ext cx="1160610" cy="0"/>
          </a:xfrm>
          <a:prstGeom prst="line">
            <a:avLst/>
          </a:prstGeom>
          <a:ln w="28575" cap="flat">
            <a:solidFill>
              <a:srgbClr val="010440"/>
            </a:solidFill>
            <a:prstDash val="sysDash"/>
            <a:headEnd type="none" w="sm" len="sm"/>
            <a:tailEnd type="oval" w="lg" len="lg"/>
          </a:ln>
        </p:spPr>
        <p:txBody>
          <a:bodyPr/>
          <a:lstStyle/>
          <a:p>
            <a:endParaRPr lang="en-US" sz="1200"/>
          </a:p>
        </p:txBody>
      </p:sp>
      <p:grpSp>
        <p:nvGrpSpPr>
          <p:cNvPr id="15" name="Group 15"/>
          <p:cNvGrpSpPr/>
          <p:nvPr/>
        </p:nvGrpSpPr>
        <p:grpSpPr>
          <a:xfrm>
            <a:off x="5036749" y="1880479"/>
            <a:ext cx="1024672" cy="928460"/>
            <a:chOff x="0" y="0"/>
            <a:chExt cx="2550919" cy="2311400"/>
          </a:xfrm>
          <a:solidFill>
            <a:schemeClr val="accent1">
              <a:lumMod val="75000"/>
            </a:schemeClr>
          </a:solidFill>
        </p:grpSpPr>
        <p:sp>
          <p:nvSpPr>
            <p:cNvPr id="16" name="Freeform 16"/>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grpFill/>
          </p:spPr>
          <p:txBody>
            <a:bodyPr/>
            <a:lstStyle/>
            <a:p>
              <a:endParaRPr lang="en-US" sz="1200"/>
            </a:p>
          </p:txBody>
        </p:sp>
      </p:grpSp>
      <p:grpSp>
        <p:nvGrpSpPr>
          <p:cNvPr id="17" name="Group 17"/>
          <p:cNvGrpSpPr/>
          <p:nvPr/>
        </p:nvGrpSpPr>
        <p:grpSpPr>
          <a:xfrm>
            <a:off x="6819965" y="2335184"/>
            <a:ext cx="1024672" cy="928460"/>
            <a:chOff x="0" y="0"/>
            <a:chExt cx="2550919" cy="2311400"/>
          </a:xfrm>
          <a:solidFill>
            <a:schemeClr val="accent1">
              <a:lumMod val="75000"/>
            </a:schemeClr>
          </a:solidFill>
        </p:grpSpPr>
        <p:sp>
          <p:nvSpPr>
            <p:cNvPr id="18" name="Freeform 18"/>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grpFill/>
          </p:spPr>
          <p:txBody>
            <a:bodyPr/>
            <a:lstStyle/>
            <a:p>
              <a:endParaRPr lang="en-US" sz="1200"/>
            </a:p>
          </p:txBody>
        </p:sp>
      </p:grpSp>
      <p:grpSp>
        <p:nvGrpSpPr>
          <p:cNvPr id="19" name="Group 19"/>
          <p:cNvGrpSpPr/>
          <p:nvPr/>
        </p:nvGrpSpPr>
        <p:grpSpPr>
          <a:xfrm>
            <a:off x="4333905" y="3541715"/>
            <a:ext cx="1024672" cy="928460"/>
            <a:chOff x="0" y="0"/>
            <a:chExt cx="2550919" cy="2311400"/>
          </a:xfrm>
          <a:solidFill>
            <a:schemeClr val="accent1">
              <a:lumMod val="75000"/>
            </a:schemeClr>
          </a:solidFill>
        </p:grpSpPr>
        <p:sp>
          <p:nvSpPr>
            <p:cNvPr id="20" name="Freeform 20"/>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grpFill/>
          </p:spPr>
          <p:txBody>
            <a:bodyPr/>
            <a:lstStyle/>
            <a:p>
              <a:endParaRPr lang="en-US" sz="1200"/>
            </a:p>
          </p:txBody>
        </p:sp>
      </p:grpSp>
      <p:grpSp>
        <p:nvGrpSpPr>
          <p:cNvPr id="23" name="Group 23"/>
          <p:cNvGrpSpPr/>
          <p:nvPr/>
        </p:nvGrpSpPr>
        <p:grpSpPr>
          <a:xfrm>
            <a:off x="6735898" y="4265038"/>
            <a:ext cx="1024672" cy="928460"/>
            <a:chOff x="0" y="0"/>
            <a:chExt cx="2550919" cy="2311400"/>
          </a:xfrm>
          <a:solidFill>
            <a:schemeClr val="accent1">
              <a:lumMod val="75000"/>
            </a:schemeClr>
          </a:solidFill>
        </p:grpSpPr>
        <p:sp>
          <p:nvSpPr>
            <p:cNvPr id="24" name="Freeform 24"/>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grpFill/>
          </p:spPr>
          <p:txBody>
            <a:bodyPr/>
            <a:lstStyle/>
            <a:p>
              <a:endParaRPr lang="en-US" sz="1200"/>
            </a:p>
          </p:txBody>
        </p:sp>
      </p:grpSp>
      <p:sp>
        <p:nvSpPr>
          <p:cNvPr id="25" name="Freeform 25"/>
          <p:cNvSpPr/>
          <p:nvPr/>
        </p:nvSpPr>
        <p:spPr>
          <a:xfrm>
            <a:off x="11770019"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26" name="Freeform 26"/>
          <p:cNvSpPr/>
          <p:nvPr/>
        </p:nvSpPr>
        <p:spPr>
          <a:xfrm>
            <a:off x="-265383"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27" name="Freeform 27"/>
          <p:cNvSpPr/>
          <p:nvPr/>
        </p:nvSpPr>
        <p:spPr>
          <a:xfrm>
            <a:off x="11770019"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28" name="Freeform 28"/>
          <p:cNvSpPr/>
          <p:nvPr/>
        </p:nvSpPr>
        <p:spPr>
          <a:xfrm>
            <a:off x="-265383"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29" name="Freeform 29"/>
          <p:cNvSpPr/>
          <p:nvPr/>
        </p:nvSpPr>
        <p:spPr>
          <a:xfrm>
            <a:off x="11770019"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30" name="Freeform 30"/>
          <p:cNvSpPr/>
          <p:nvPr/>
        </p:nvSpPr>
        <p:spPr>
          <a:xfrm>
            <a:off x="-265383"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31" name="Freeform 31"/>
          <p:cNvSpPr/>
          <p:nvPr/>
        </p:nvSpPr>
        <p:spPr>
          <a:xfrm>
            <a:off x="11770019"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32" name="Freeform 32"/>
          <p:cNvSpPr/>
          <p:nvPr/>
        </p:nvSpPr>
        <p:spPr>
          <a:xfrm>
            <a:off x="-265383"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33" name="Freeform 33"/>
          <p:cNvSpPr/>
          <p:nvPr/>
        </p:nvSpPr>
        <p:spPr>
          <a:xfrm>
            <a:off x="11770019"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34" name="Freeform 34"/>
          <p:cNvSpPr/>
          <p:nvPr/>
        </p:nvSpPr>
        <p:spPr>
          <a:xfrm>
            <a:off x="-265383"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36" name="Freeform 36"/>
          <p:cNvSpPr/>
          <p:nvPr/>
        </p:nvSpPr>
        <p:spPr>
          <a:xfrm>
            <a:off x="4550332" y="3710036"/>
            <a:ext cx="591819" cy="591819"/>
          </a:xfrm>
          <a:custGeom>
            <a:avLst/>
            <a:gdLst/>
            <a:ahLst/>
            <a:cxnLst/>
            <a:rect l="l" t="t" r="r" b="b"/>
            <a:pathLst>
              <a:path w="887728" h="887728">
                <a:moveTo>
                  <a:pt x="0" y="0"/>
                </a:moveTo>
                <a:lnTo>
                  <a:pt x="887728" y="0"/>
                </a:lnTo>
                <a:lnTo>
                  <a:pt x="887728" y="887728"/>
                </a:lnTo>
                <a:lnTo>
                  <a:pt x="0" y="8877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39" name="Freeform 39"/>
          <p:cNvSpPr/>
          <p:nvPr/>
        </p:nvSpPr>
        <p:spPr>
          <a:xfrm>
            <a:off x="5275812" y="2050472"/>
            <a:ext cx="546545" cy="588474"/>
          </a:xfrm>
          <a:custGeom>
            <a:avLst/>
            <a:gdLst/>
            <a:ahLst/>
            <a:cxnLst/>
            <a:rect l="l" t="t" r="r" b="b"/>
            <a:pathLst>
              <a:path w="819817" h="882711">
                <a:moveTo>
                  <a:pt x="0" y="0"/>
                </a:moveTo>
                <a:lnTo>
                  <a:pt x="819818" y="0"/>
                </a:lnTo>
                <a:lnTo>
                  <a:pt x="819818" y="882711"/>
                </a:lnTo>
                <a:lnTo>
                  <a:pt x="0" y="8827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41" name="TextBox 41"/>
          <p:cNvSpPr txBox="1"/>
          <p:nvPr/>
        </p:nvSpPr>
        <p:spPr>
          <a:xfrm>
            <a:off x="709612" y="1626600"/>
            <a:ext cx="3339578" cy="520912"/>
          </a:xfrm>
          <a:prstGeom prst="rect">
            <a:avLst/>
          </a:prstGeom>
        </p:spPr>
        <p:txBody>
          <a:bodyPr lIns="0" tIns="0" rIns="0" bIns="0" rtlCol="0" anchor="t">
            <a:spAutoFit/>
          </a:bodyPr>
          <a:lstStyle/>
          <a:p>
            <a:pPr marL="0" lvl="1">
              <a:lnSpc>
                <a:spcPts val="2053"/>
              </a:lnSpc>
              <a:spcBef>
                <a:spcPct val="0"/>
              </a:spcBef>
            </a:pPr>
            <a:r>
              <a:rPr lang="en-US" sz="1466" b="1" spc="76">
                <a:solidFill>
                  <a:srgbClr val="000000"/>
                </a:solidFill>
                <a:latin typeface="Rockwell" panose="02060603020205020403" pitchFamily="18" charset="77"/>
              </a:rPr>
              <a:t>Formation of Airbus Consortium</a:t>
            </a:r>
          </a:p>
          <a:p>
            <a:pPr marL="0" lvl="1">
              <a:lnSpc>
                <a:spcPts val="2053"/>
              </a:lnSpc>
              <a:spcBef>
                <a:spcPct val="0"/>
              </a:spcBef>
            </a:pPr>
            <a:endParaRPr lang="en-US" sz="1466" spc="76">
              <a:solidFill>
                <a:srgbClr val="000000"/>
              </a:solidFill>
              <a:latin typeface="Barlow SemiCondensed"/>
            </a:endParaRPr>
          </a:p>
        </p:txBody>
      </p:sp>
      <p:sp>
        <p:nvSpPr>
          <p:cNvPr id="42" name="TextBox 42"/>
          <p:cNvSpPr txBox="1"/>
          <p:nvPr/>
        </p:nvSpPr>
        <p:spPr>
          <a:xfrm>
            <a:off x="920319" y="2159214"/>
            <a:ext cx="3339578" cy="1211742"/>
          </a:xfrm>
          <a:prstGeom prst="rect">
            <a:avLst/>
          </a:prstGeom>
        </p:spPr>
        <p:txBody>
          <a:bodyPr lIns="0" tIns="0" rIns="0" bIns="0" rtlCol="0" anchor="t">
            <a:spAutoFit/>
          </a:bodyPr>
          <a:lstStyle/>
          <a:p>
            <a:pPr marL="171450" indent="-171450" algn="just">
              <a:lnSpc>
                <a:spcPts val="1599"/>
              </a:lnSpc>
              <a:spcBef>
                <a:spcPct val="0"/>
              </a:spcBef>
              <a:buFont typeface="Arial" panose="020B0604020202020204" pitchFamily="34" charset="0"/>
              <a:buChar char="•"/>
            </a:pPr>
            <a:r>
              <a:rPr lang="en-US" sz="1066" spc="55">
                <a:solidFill>
                  <a:srgbClr val="000000"/>
                </a:solidFill>
                <a:latin typeface="Rockwell" panose="02060603020205020403" pitchFamily="18" charset="77"/>
              </a:rPr>
              <a:t>Allowed airlines to connect flights with other cities across the globe.</a:t>
            </a:r>
          </a:p>
          <a:p>
            <a:pPr marL="171450" indent="-171450" algn="just">
              <a:lnSpc>
                <a:spcPts val="1599"/>
              </a:lnSpc>
              <a:spcBef>
                <a:spcPct val="0"/>
              </a:spcBef>
              <a:buFont typeface="Arial" panose="020B0604020202020204" pitchFamily="34" charset="0"/>
              <a:buChar char="•"/>
            </a:pPr>
            <a:r>
              <a:rPr lang="en-US" sz="1066" spc="55">
                <a:solidFill>
                  <a:srgbClr val="000000"/>
                </a:solidFill>
                <a:latin typeface="Rockwell" panose="02060603020205020403" pitchFamily="18" charset="77"/>
              </a:rPr>
              <a:t>Supported airport stopovers and airport shopping, creating a symbiotic relationship between airlines and airports.</a:t>
            </a:r>
          </a:p>
          <a:p>
            <a:pPr algn="just">
              <a:lnSpc>
                <a:spcPts val="1599"/>
              </a:lnSpc>
              <a:spcBef>
                <a:spcPct val="0"/>
              </a:spcBef>
            </a:pPr>
            <a:endParaRPr lang="en-US" sz="1066" spc="55">
              <a:solidFill>
                <a:srgbClr val="000000"/>
              </a:solidFill>
              <a:latin typeface="Rockwell" panose="02060603020205020403" pitchFamily="18" charset="77"/>
            </a:endParaRPr>
          </a:p>
        </p:txBody>
      </p:sp>
      <p:sp>
        <p:nvSpPr>
          <p:cNvPr id="43" name="TextBox 43"/>
          <p:cNvSpPr txBox="1"/>
          <p:nvPr/>
        </p:nvSpPr>
        <p:spPr>
          <a:xfrm>
            <a:off x="1473181" y="3710036"/>
            <a:ext cx="3339578" cy="225575"/>
          </a:xfrm>
          <a:prstGeom prst="rect">
            <a:avLst/>
          </a:prstGeom>
        </p:spPr>
        <p:txBody>
          <a:bodyPr lIns="0" tIns="0" rIns="0" bIns="0" rtlCol="0" anchor="t">
            <a:spAutoFit/>
          </a:bodyPr>
          <a:lstStyle/>
          <a:p>
            <a:r>
              <a:rPr lang="en-IN" sz="1466" b="1" spc="76">
                <a:solidFill>
                  <a:srgbClr val="000000"/>
                </a:solidFill>
                <a:latin typeface="Rockwell" panose="02060603020205020403" pitchFamily="18" charset="77"/>
              </a:rPr>
              <a:t>Shift in Market Dynamics</a:t>
            </a:r>
          </a:p>
        </p:txBody>
      </p:sp>
      <p:sp>
        <p:nvSpPr>
          <p:cNvPr id="44" name="TextBox 44"/>
          <p:cNvSpPr txBox="1"/>
          <p:nvPr/>
        </p:nvSpPr>
        <p:spPr>
          <a:xfrm>
            <a:off x="2048475" y="4005945"/>
            <a:ext cx="2188990" cy="338554"/>
          </a:xfrm>
          <a:prstGeom prst="rect">
            <a:avLst/>
          </a:prstGeom>
        </p:spPr>
        <p:txBody>
          <a:bodyPr wrap="square" lIns="0" tIns="0" rIns="0" bIns="0" rtlCol="0" anchor="t">
            <a:spAutoFit/>
          </a:bodyPr>
          <a:lstStyle/>
          <a:p>
            <a:pPr marL="628650" lvl="1" indent="-171450">
              <a:buFont typeface="Arial" panose="020B0604020202020204" pitchFamily="34" charset="0"/>
              <a:buChar char="•"/>
            </a:pPr>
            <a:r>
              <a:rPr lang="en-IN" sz="1066" spc="55">
                <a:solidFill>
                  <a:srgbClr val="000000"/>
                </a:solidFill>
                <a:latin typeface="Rockwell" panose="02060603020205020403" pitchFamily="18" charset="77"/>
              </a:rPr>
              <a:t>Long haul flights</a:t>
            </a:r>
          </a:p>
          <a:p>
            <a:pPr marL="628650" lvl="1" indent="-171450">
              <a:buFont typeface="Arial" panose="020B0604020202020204" pitchFamily="34" charset="0"/>
              <a:buChar char="•"/>
            </a:pPr>
            <a:r>
              <a:rPr lang="en-IN" sz="1066" spc="55">
                <a:solidFill>
                  <a:srgbClr val="000000"/>
                </a:solidFill>
                <a:latin typeface="Rockwell" panose="02060603020205020403" pitchFamily="18" charset="77"/>
              </a:rPr>
              <a:t>Hub &amp; Spoke model</a:t>
            </a:r>
          </a:p>
        </p:txBody>
      </p:sp>
      <p:sp>
        <p:nvSpPr>
          <p:cNvPr id="47" name="TextBox 47"/>
          <p:cNvSpPr txBox="1"/>
          <p:nvPr/>
        </p:nvSpPr>
        <p:spPr>
          <a:xfrm>
            <a:off x="8135589" y="2260926"/>
            <a:ext cx="3370611" cy="246221"/>
          </a:xfrm>
          <a:prstGeom prst="rect">
            <a:avLst/>
          </a:prstGeom>
        </p:spPr>
        <p:txBody>
          <a:bodyPr lIns="0" tIns="0" rIns="0" bIns="0" rtlCol="0" anchor="t">
            <a:spAutoFit/>
          </a:bodyPr>
          <a:lstStyle/>
          <a:p>
            <a:r>
              <a:rPr lang="en-IN" sz="1600" b="1">
                <a:effectLst/>
                <a:latin typeface="Helvetica Neue" panose="02000503000000020004" pitchFamily="2" charset="0"/>
              </a:rPr>
              <a:t>Early Challenges and Successes</a:t>
            </a:r>
            <a:endParaRPr lang="en-IN" sz="1600">
              <a:effectLst/>
              <a:latin typeface="Helvetica Neue" panose="02000503000000020004" pitchFamily="2" charset="0"/>
            </a:endParaRPr>
          </a:p>
        </p:txBody>
      </p:sp>
      <p:sp>
        <p:nvSpPr>
          <p:cNvPr id="48" name="TextBox 48"/>
          <p:cNvSpPr txBox="1"/>
          <p:nvPr/>
        </p:nvSpPr>
        <p:spPr>
          <a:xfrm>
            <a:off x="7869553" y="2612301"/>
            <a:ext cx="3527840" cy="823302"/>
          </a:xfrm>
          <a:prstGeom prst="rect">
            <a:avLst/>
          </a:prstGeom>
        </p:spPr>
        <p:txBody>
          <a:bodyPr wrap="square" lIns="0" tIns="0" rIns="0" bIns="0" rtlCol="0" anchor="t">
            <a:spAutoFit/>
          </a:bodyPr>
          <a:lstStyle>
            <a:defPPr>
              <a:defRPr lang="en-US"/>
            </a:defPPr>
            <a:lvl1pPr marL="171450" indent="-171450" algn="just">
              <a:lnSpc>
                <a:spcPts val="1599"/>
              </a:lnSpc>
              <a:spcBef>
                <a:spcPct val="0"/>
              </a:spcBef>
              <a:buFont typeface="Arial" panose="020B0604020202020204" pitchFamily="34" charset="0"/>
              <a:buChar char="•"/>
              <a:defRPr sz="1066" spc="55">
                <a:solidFill>
                  <a:srgbClr val="000000"/>
                </a:solidFill>
                <a:latin typeface="Rockwell" panose="02060603020205020403" pitchFamily="18" charset="77"/>
              </a:defRPr>
            </a:lvl1pPr>
          </a:lstStyle>
          <a:p>
            <a:pPr marL="628650" lvl="1" indent="-171450">
              <a:buFont typeface="Arial" panose="020B0604020202020204" pitchFamily="34" charset="0"/>
              <a:buChar char="•"/>
            </a:pPr>
            <a:r>
              <a:rPr lang="en-IN" sz="1070">
                <a:latin typeface="Rockwell" panose="02060603020205020403" pitchFamily="18" charset="77"/>
              </a:rPr>
              <a:t>First aircraft, The A300, wide body aircraft – Poor market response</a:t>
            </a:r>
          </a:p>
          <a:p>
            <a:pPr marL="628650" lvl="1" indent="-171450">
              <a:buFont typeface="Arial" panose="020B0604020202020204" pitchFamily="34" charset="0"/>
              <a:buChar char="•"/>
            </a:pPr>
            <a:r>
              <a:rPr lang="en-IN" sz="1070">
                <a:latin typeface="Rockwell" panose="02060603020205020403" pitchFamily="18" charset="77"/>
              </a:rPr>
              <a:t>1981, The A320 narrow body aircraft – Huge success.</a:t>
            </a:r>
          </a:p>
          <a:p>
            <a:pPr marL="1085850" lvl="2" indent="-171450">
              <a:buFont typeface="Arial" panose="020B0604020202020204" pitchFamily="34" charset="0"/>
              <a:buChar char="•"/>
            </a:pPr>
            <a:r>
              <a:rPr lang="en-IN" sz="1070">
                <a:latin typeface="Rockwell" panose="02060603020205020403" pitchFamily="18" charset="77"/>
              </a:rPr>
              <a:t>Over 400 orders before its first flight.</a:t>
            </a:r>
          </a:p>
        </p:txBody>
      </p:sp>
      <p:sp>
        <p:nvSpPr>
          <p:cNvPr id="49" name="TextBox 49"/>
          <p:cNvSpPr txBox="1"/>
          <p:nvPr/>
        </p:nvSpPr>
        <p:spPr>
          <a:xfrm>
            <a:off x="8113318" y="4250096"/>
            <a:ext cx="3436765" cy="225575"/>
          </a:xfrm>
          <a:prstGeom prst="rect">
            <a:avLst/>
          </a:prstGeom>
        </p:spPr>
        <p:txBody>
          <a:bodyPr lIns="0" tIns="0" rIns="0" bIns="0" rtlCol="0" anchor="t">
            <a:spAutoFit/>
          </a:bodyPr>
          <a:lstStyle/>
          <a:p>
            <a:r>
              <a:rPr lang="en-IN" sz="1466" b="1" spc="76">
                <a:solidFill>
                  <a:srgbClr val="000000"/>
                </a:solidFill>
                <a:latin typeface="Rockwell" panose="02060603020205020403" pitchFamily="18" charset="77"/>
              </a:rPr>
              <a:t>Monopoly</a:t>
            </a:r>
          </a:p>
        </p:txBody>
      </p:sp>
      <p:sp>
        <p:nvSpPr>
          <p:cNvPr id="50" name="TextBox 50"/>
          <p:cNvSpPr txBox="1"/>
          <p:nvPr/>
        </p:nvSpPr>
        <p:spPr>
          <a:xfrm>
            <a:off x="7959249" y="4543016"/>
            <a:ext cx="3370611" cy="169277"/>
          </a:xfrm>
          <a:prstGeom prst="rect">
            <a:avLst/>
          </a:prstGeom>
        </p:spPr>
        <p:txBody>
          <a:bodyPr lIns="0" tIns="0" rIns="0" bIns="0" rtlCol="0" anchor="t">
            <a:spAutoFit/>
          </a:bodyPr>
          <a:lstStyle/>
          <a:p>
            <a:pPr marL="628650" lvl="1" indent="-171450">
              <a:buFont typeface="Arial" panose="020B0604020202020204" pitchFamily="34" charset="0"/>
              <a:buChar char="•"/>
            </a:pPr>
            <a:r>
              <a:rPr lang="en-IN" sz="1070">
                <a:latin typeface="Rockwell" panose="02060603020205020403" pitchFamily="18" charset="77"/>
              </a:rPr>
              <a:t>Boeing's Dominance</a:t>
            </a:r>
            <a:endParaRPr lang="en-US" sz="1070">
              <a:latin typeface="Rockwell" panose="02060603020205020403" pitchFamily="18" charset="77"/>
            </a:endParaRPr>
          </a:p>
        </p:txBody>
      </p:sp>
      <p:sp>
        <p:nvSpPr>
          <p:cNvPr id="51" name="Title 1">
            <a:extLst>
              <a:ext uri="{FF2B5EF4-FFF2-40B4-BE49-F238E27FC236}">
                <a16:creationId xmlns:a16="http://schemas.microsoft.com/office/drawing/2014/main" id="{3528D7D8-2049-AEFF-67C1-F7B8986FE6C6}"/>
              </a:ext>
            </a:extLst>
          </p:cNvPr>
          <p:cNvSpPr txBox="1">
            <a:spLocks/>
          </p:cNvSpPr>
          <p:nvPr/>
        </p:nvSpPr>
        <p:spPr>
          <a:xfrm>
            <a:off x="456013" y="-523165"/>
            <a:ext cx="6738494"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a:latin typeface="Rockwell" panose="02060603020205020403" pitchFamily="18" charset="77"/>
              </a:rPr>
              <a:t>Airbus wanted to play</a:t>
            </a:r>
          </a:p>
        </p:txBody>
      </p:sp>
      <p:sp>
        <p:nvSpPr>
          <p:cNvPr id="52" name="Freeform 42">
            <a:extLst>
              <a:ext uri="{FF2B5EF4-FFF2-40B4-BE49-F238E27FC236}">
                <a16:creationId xmlns:a16="http://schemas.microsoft.com/office/drawing/2014/main" id="{D00B5AAF-C7A9-0448-A18A-FF9EA6DDFD7C}"/>
              </a:ext>
            </a:extLst>
          </p:cNvPr>
          <p:cNvSpPr/>
          <p:nvPr/>
        </p:nvSpPr>
        <p:spPr>
          <a:xfrm>
            <a:off x="7044346" y="2480577"/>
            <a:ext cx="592062" cy="666507"/>
          </a:xfrm>
          <a:custGeom>
            <a:avLst/>
            <a:gdLst/>
            <a:ahLst/>
            <a:cxnLst/>
            <a:rect l="l" t="t" r="r" b="b"/>
            <a:pathLst>
              <a:path w="973144" h="1090357">
                <a:moveTo>
                  <a:pt x="0" y="0"/>
                </a:moveTo>
                <a:lnTo>
                  <a:pt x="973144" y="0"/>
                </a:lnTo>
                <a:lnTo>
                  <a:pt x="973144" y="1090357"/>
                </a:lnTo>
                <a:lnTo>
                  <a:pt x="0" y="109035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53" name="Freeform 34">
            <a:extLst>
              <a:ext uri="{FF2B5EF4-FFF2-40B4-BE49-F238E27FC236}">
                <a16:creationId xmlns:a16="http://schemas.microsoft.com/office/drawing/2014/main" id="{61365609-031C-72A4-B766-DD8F180223B3}"/>
              </a:ext>
            </a:extLst>
          </p:cNvPr>
          <p:cNvSpPr/>
          <p:nvPr/>
        </p:nvSpPr>
        <p:spPr>
          <a:xfrm>
            <a:off x="6940027" y="4463383"/>
            <a:ext cx="597295" cy="531770"/>
          </a:xfrm>
          <a:custGeom>
            <a:avLst/>
            <a:gdLst/>
            <a:ahLst/>
            <a:cxnLst/>
            <a:rect l="l" t="t" r="r" b="b"/>
            <a:pathLst>
              <a:path w="765967" h="765967">
                <a:moveTo>
                  <a:pt x="0" y="0"/>
                </a:moveTo>
                <a:lnTo>
                  <a:pt x="765967" y="0"/>
                </a:lnTo>
                <a:lnTo>
                  <a:pt x="765967" y="765967"/>
                </a:lnTo>
                <a:lnTo>
                  <a:pt x="0" y="76596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7" name="Picture 46" descr="A screenshot of a document&#10;&#10;Description automatically generated">
            <a:extLst>
              <a:ext uri="{FF2B5EF4-FFF2-40B4-BE49-F238E27FC236}">
                <a16:creationId xmlns:a16="http://schemas.microsoft.com/office/drawing/2014/main" id="{BC94BBFC-C6F8-A081-FA20-9634BD97DE48}"/>
              </a:ext>
            </a:extLst>
          </p:cNvPr>
          <p:cNvPicPr>
            <a:picLocks noChangeAspect="1"/>
          </p:cNvPicPr>
          <p:nvPr/>
        </p:nvPicPr>
        <p:blipFill rotWithShape="1">
          <a:blip r:embed="rId2"/>
          <a:srcRect l="55093" t="8542" r="5568" b="53909"/>
          <a:stretch/>
        </p:blipFill>
        <p:spPr>
          <a:xfrm>
            <a:off x="654116" y="3911232"/>
            <a:ext cx="4659555" cy="2787280"/>
          </a:xfrm>
          <a:prstGeom prst="rect">
            <a:avLst/>
          </a:prstGeom>
        </p:spPr>
      </p:pic>
      <p:pic>
        <p:nvPicPr>
          <p:cNvPr id="49" name="Picture 48" descr="The tail of an airplane&#10;&#10;Description automatically generated">
            <a:extLst>
              <a:ext uri="{FF2B5EF4-FFF2-40B4-BE49-F238E27FC236}">
                <a16:creationId xmlns:a16="http://schemas.microsoft.com/office/drawing/2014/main" id="{FAA21F74-E0BE-23E3-CA42-7FEE8A473875}"/>
              </a:ext>
            </a:extLst>
          </p:cNvPr>
          <p:cNvPicPr>
            <a:picLocks noChangeAspect="1"/>
          </p:cNvPicPr>
          <p:nvPr/>
        </p:nvPicPr>
        <p:blipFill rotWithShape="1">
          <a:blip r:embed="rId3"/>
          <a:srcRect l="18830" r="22514"/>
          <a:stretch/>
        </p:blipFill>
        <p:spPr>
          <a:xfrm>
            <a:off x="8953047" y="207334"/>
            <a:ext cx="2936639" cy="3120416"/>
          </a:xfrm>
          <a:prstGeom prst="rect">
            <a:avLst/>
          </a:prstGeom>
        </p:spPr>
      </p:pic>
      <p:pic>
        <p:nvPicPr>
          <p:cNvPr id="52" name="Picture 51" descr="A group of people standing next to an airplane&#10;&#10;Description automatically generated">
            <a:extLst>
              <a:ext uri="{FF2B5EF4-FFF2-40B4-BE49-F238E27FC236}">
                <a16:creationId xmlns:a16="http://schemas.microsoft.com/office/drawing/2014/main" id="{37568782-6840-7091-086E-486084BB4544}"/>
              </a:ext>
            </a:extLst>
          </p:cNvPr>
          <p:cNvPicPr>
            <a:picLocks noChangeAspect="1"/>
          </p:cNvPicPr>
          <p:nvPr/>
        </p:nvPicPr>
        <p:blipFill rotWithShape="1">
          <a:blip r:embed="rId4"/>
          <a:srcRect l="24852" t="-1251" r="540" b="1251"/>
          <a:stretch/>
        </p:blipFill>
        <p:spPr>
          <a:xfrm>
            <a:off x="5715618" y="160598"/>
            <a:ext cx="2936639" cy="3167152"/>
          </a:xfrm>
          <a:prstGeom prst="rect">
            <a:avLst/>
          </a:prstGeom>
        </p:spPr>
      </p:pic>
      <p:sp>
        <p:nvSpPr>
          <p:cNvPr id="53" name="Title 1">
            <a:extLst>
              <a:ext uri="{FF2B5EF4-FFF2-40B4-BE49-F238E27FC236}">
                <a16:creationId xmlns:a16="http://schemas.microsoft.com/office/drawing/2014/main" id="{5EF994A1-9D8B-2EFF-D53C-A98345B703CD}"/>
              </a:ext>
            </a:extLst>
          </p:cNvPr>
          <p:cNvSpPr>
            <a:spLocks noGrp="1"/>
          </p:cNvSpPr>
          <p:nvPr>
            <p:ph type="title"/>
          </p:nvPr>
        </p:nvSpPr>
        <p:spPr>
          <a:xfrm>
            <a:off x="141602" y="122007"/>
            <a:ext cx="10515600" cy="1325563"/>
          </a:xfrm>
        </p:spPr>
        <p:txBody>
          <a:bodyPr/>
          <a:lstStyle/>
          <a:p>
            <a:r>
              <a:rPr lang="en-IN" b="1">
                <a:latin typeface="Rockwell" panose="02060603020205020403" pitchFamily="18" charset="77"/>
              </a:rPr>
              <a:t>Emerging Duopoly</a:t>
            </a:r>
            <a:br>
              <a:rPr lang="en-IN">
                <a:effectLst/>
                <a:latin typeface="Helvetica Neue" panose="02000503000000020004" pitchFamily="2" charset="0"/>
              </a:rPr>
            </a:br>
            <a:endParaRPr lang="en-US"/>
          </a:p>
        </p:txBody>
      </p:sp>
      <p:sp>
        <p:nvSpPr>
          <p:cNvPr id="54" name="Content Placeholder 2">
            <a:extLst>
              <a:ext uri="{FF2B5EF4-FFF2-40B4-BE49-F238E27FC236}">
                <a16:creationId xmlns:a16="http://schemas.microsoft.com/office/drawing/2014/main" id="{1928C973-EFD3-28AE-998A-FB843EFD2653}"/>
              </a:ext>
            </a:extLst>
          </p:cNvPr>
          <p:cNvSpPr>
            <a:spLocks noGrp="1"/>
          </p:cNvSpPr>
          <p:nvPr>
            <p:ph idx="1"/>
          </p:nvPr>
        </p:nvSpPr>
        <p:spPr>
          <a:xfrm>
            <a:off x="179574" y="1092240"/>
            <a:ext cx="5019420" cy="1098197"/>
          </a:xfrm>
        </p:spPr>
        <p:txBody>
          <a:bodyPr/>
          <a:lstStyle/>
          <a:p>
            <a:pPr marL="0" indent="0">
              <a:buNone/>
            </a:pPr>
            <a:r>
              <a:rPr lang="en-IN" sz="1800">
                <a:latin typeface="Rockwell" panose="02060603020205020403" pitchFamily="18" charset="77"/>
              </a:rPr>
              <a:t>In 1997 demand was forecasted to drive the airlines market to $1 trillion over the next two decades.</a:t>
            </a:r>
          </a:p>
          <a:p>
            <a:endParaRPr lang="en-US"/>
          </a:p>
        </p:txBody>
      </p:sp>
      <p:sp>
        <p:nvSpPr>
          <p:cNvPr id="55" name="Content Placeholder 2">
            <a:extLst>
              <a:ext uri="{FF2B5EF4-FFF2-40B4-BE49-F238E27FC236}">
                <a16:creationId xmlns:a16="http://schemas.microsoft.com/office/drawing/2014/main" id="{8F68CC02-EB49-E96C-A9A6-2030AF0E0BA7}"/>
              </a:ext>
            </a:extLst>
          </p:cNvPr>
          <p:cNvSpPr txBox="1">
            <a:spLocks/>
          </p:cNvSpPr>
          <p:nvPr/>
        </p:nvSpPr>
        <p:spPr>
          <a:xfrm>
            <a:off x="141602" y="2083041"/>
            <a:ext cx="5574016" cy="1936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a:effectLst/>
                <a:latin typeface="Rockwell" panose="02060603020205020403" pitchFamily="18" charset="77"/>
              </a:rPr>
              <a:t>The two giants were on a race</a:t>
            </a:r>
          </a:p>
          <a:p>
            <a:pPr marL="0" indent="0">
              <a:buNone/>
            </a:pPr>
            <a:r>
              <a:rPr lang="en-IN" sz="2200">
                <a:latin typeface="Rockwell" panose="02060603020205020403" pitchFamily="18" charset="77"/>
              </a:rPr>
              <a:t>B747 was driving Boeing’s game.</a:t>
            </a:r>
          </a:p>
          <a:p>
            <a:pPr lvl="1"/>
            <a:r>
              <a:rPr lang="en-IN" sz="1400">
                <a:latin typeface="Rockwell" panose="02060603020205020403" pitchFamily="18" charset="77"/>
              </a:rPr>
              <a:t>O</a:t>
            </a:r>
            <a:r>
              <a:rPr lang="en-IN" sz="1400">
                <a:effectLst/>
                <a:latin typeface="Rockwell" panose="02060603020205020403" pitchFamily="18" charset="77"/>
              </a:rPr>
              <a:t>perating profit of US $40 million per plane</a:t>
            </a:r>
          </a:p>
          <a:p>
            <a:pPr lvl="1"/>
            <a:r>
              <a:rPr lang="en-IN" sz="1400">
                <a:effectLst/>
                <a:latin typeface="Rockwell" panose="02060603020205020403" pitchFamily="18" charset="77"/>
              </a:rPr>
              <a:t>Selling price was US $150 million per plane</a:t>
            </a:r>
          </a:p>
          <a:p>
            <a:pPr lvl="1"/>
            <a:r>
              <a:rPr lang="en-IN" sz="1400">
                <a:effectLst/>
                <a:latin typeface="Rockwell" panose="02060603020205020403" pitchFamily="18" charset="77"/>
              </a:rPr>
              <a:t>an average of 27 planes per year (1989 to 1999)</a:t>
            </a:r>
          </a:p>
          <a:p>
            <a:pPr marL="0" indent="0">
              <a:buNone/>
            </a:pPr>
            <a:endParaRPr lang="en-IN" sz="2200">
              <a:latin typeface="Helvetica Neue" panose="02000503000000020004" pitchFamily="2" charset="0"/>
            </a:endParaRPr>
          </a:p>
          <a:p>
            <a:endParaRPr lang="en-US"/>
          </a:p>
        </p:txBody>
      </p:sp>
      <p:sp>
        <p:nvSpPr>
          <p:cNvPr id="56" name="Content Placeholder 2">
            <a:extLst>
              <a:ext uri="{FF2B5EF4-FFF2-40B4-BE49-F238E27FC236}">
                <a16:creationId xmlns:a16="http://schemas.microsoft.com/office/drawing/2014/main" id="{444681A1-A7F5-DF0E-176E-79F19BCF2D0C}"/>
              </a:ext>
            </a:extLst>
          </p:cNvPr>
          <p:cNvSpPr txBox="1">
            <a:spLocks/>
          </p:cNvSpPr>
          <p:nvPr/>
        </p:nvSpPr>
        <p:spPr>
          <a:xfrm>
            <a:off x="5581648" y="4158637"/>
            <a:ext cx="6742797" cy="19360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a:effectLst/>
                <a:latin typeface="Rockwell" panose="02060603020205020403" pitchFamily="18" charset="77"/>
              </a:rPr>
              <a:t>How did they do this ?</a:t>
            </a:r>
          </a:p>
          <a:p>
            <a:pPr marL="0" indent="0">
              <a:buNone/>
            </a:pPr>
            <a:r>
              <a:rPr lang="en-IN" sz="2200">
                <a:latin typeface="Rockwell" panose="02060603020205020403" pitchFamily="18" charset="77"/>
              </a:rPr>
              <a:t>Reliance on extensive supplier networks globally for manufacturing components.</a:t>
            </a:r>
          </a:p>
          <a:p>
            <a:pPr lvl="1"/>
            <a:r>
              <a:rPr lang="en-IN" sz="1600">
                <a:latin typeface="Rockwell" panose="02060603020205020403" pitchFamily="18" charset="77"/>
              </a:rPr>
              <a:t>Boeing – Everett &amp; Renton at Washington</a:t>
            </a:r>
          </a:p>
          <a:p>
            <a:pPr lvl="1"/>
            <a:r>
              <a:rPr lang="en-IN" sz="1600">
                <a:latin typeface="Rockwell" panose="02060603020205020403" pitchFamily="18" charset="77"/>
              </a:rPr>
              <a:t>Airbus – 5 different locations in Europe.  Final assembly at  Toulouse, France, or Northern Germany.</a:t>
            </a:r>
          </a:p>
        </p:txBody>
      </p:sp>
      <p:sp>
        <p:nvSpPr>
          <p:cNvPr id="58" name="Freeform 2">
            <a:extLst>
              <a:ext uri="{FF2B5EF4-FFF2-40B4-BE49-F238E27FC236}">
                <a16:creationId xmlns:a16="http://schemas.microsoft.com/office/drawing/2014/main" id="{8D37AB5A-ABA1-9E55-72CD-C14547EA8982}"/>
              </a:ext>
            </a:extLst>
          </p:cNvPr>
          <p:cNvSpPr/>
          <p:nvPr/>
        </p:nvSpPr>
        <p:spPr>
          <a:xfrm rot="-2454813">
            <a:off x="-1655952" y="-1175529"/>
            <a:ext cx="3136941" cy="2482104"/>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59" name="Freeform 3">
            <a:extLst>
              <a:ext uri="{FF2B5EF4-FFF2-40B4-BE49-F238E27FC236}">
                <a16:creationId xmlns:a16="http://schemas.microsoft.com/office/drawing/2014/main" id="{02942E09-B312-CCA6-BB9C-D2EDC2A96A5A}"/>
              </a:ext>
            </a:extLst>
          </p:cNvPr>
          <p:cNvSpPr/>
          <p:nvPr/>
        </p:nvSpPr>
        <p:spPr>
          <a:xfrm rot="-2454813">
            <a:off x="10623530" y="5821591"/>
            <a:ext cx="3136941" cy="2482104"/>
          </a:xfrm>
          <a:custGeom>
            <a:avLst/>
            <a:gdLst/>
            <a:ahLst/>
            <a:cxnLst/>
            <a:rect l="l" t="t" r="r" b="b"/>
            <a:pathLst>
              <a:path w="4705411" h="3723156">
                <a:moveTo>
                  <a:pt x="0" y="0"/>
                </a:moveTo>
                <a:lnTo>
                  <a:pt x="4705410" y="0"/>
                </a:lnTo>
                <a:lnTo>
                  <a:pt x="4705410" y="3723156"/>
                </a:lnTo>
                <a:lnTo>
                  <a:pt x="0" y="3723156"/>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0" name="Freeform 26">
            <a:extLst>
              <a:ext uri="{FF2B5EF4-FFF2-40B4-BE49-F238E27FC236}">
                <a16:creationId xmlns:a16="http://schemas.microsoft.com/office/drawing/2014/main" id="{06EE6F8F-5D3C-95CA-FB33-08DBC8059823}"/>
              </a:ext>
            </a:extLst>
          </p:cNvPr>
          <p:cNvSpPr/>
          <p:nvPr/>
        </p:nvSpPr>
        <p:spPr>
          <a:xfrm>
            <a:off x="-478043"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61" name="Freeform 28">
            <a:extLst>
              <a:ext uri="{FF2B5EF4-FFF2-40B4-BE49-F238E27FC236}">
                <a16:creationId xmlns:a16="http://schemas.microsoft.com/office/drawing/2014/main" id="{FA8F465A-148D-1C06-5B62-FA45F3852F20}"/>
              </a:ext>
            </a:extLst>
          </p:cNvPr>
          <p:cNvSpPr/>
          <p:nvPr/>
        </p:nvSpPr>
        <p:spPr>
          <a:xfrm>
            <a:off x="-478043"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62" name="Freeform 30">
            <a:extLst>
              <a:ext uri="{FF2B5EF4-FFF2-40B4-BE49-F238E27FC236}">
                <a16:creationId xmlns:a16="http://schemas.microsoft.com/office/drawing/2014/main" id="{96291087-A33E-90C1-F9A1-2890D3F7BB38}"/>
              </a:ext>
            </a:extLst>
          </p:cNvPr>
          <p:cNvSpPr/>
          <p:nvPr/>
        </p:nvSpPr>
        <p:spPr>
          <a:xfrm>
            <a:off x="-478043"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63" name="Freeform 32">
            <a:extLst>
              <a:ext uri="{FF2B5EF4-FFF2-40B4-BE49-F238E27FC236}">
                <a16:creationId xmlns:a16="http://schemas.microsoft.com/office/drawing/2014/main" id="{5364B169-5524-0351-E32B-75C5F45074B9}"/>
              </a:ext>
            </a:extLst>
          </p:cNvPr>
          <p:cNvSpPr/>
          <p:nvPr/>
        </p:nvSpPr>
        <p:spPr>
          <a:xfrm>
            <a:off x="-478043"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64" name="Freeform 34">
            <a:extLst>
              <a:ext uri="{FF2B5EF4-FFF2-40B4-BE49-F238E27FC236}">
                <a16:creationId xmlns:a16="http://schemas.microsoft.com/office/drawing/2014/main" id="{F5E61A0C-ED61-595E-1D79-D03932576B8D}"/>
              </a:ext>
            </a:extLst>
          </p:cNvPr>
          <p:cNvSpPr/>
          <p:nvPr/>
        </p:nvSpPr>
        <p:spPr>
          <a:xfrm>
            <a:off x="-478043"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65" name="Freeform 25">
            <a:extLst>
              <a:ext uri="{FF2B5EF4-FFF2-40B4-BE49-F238E27FC236}">
                <a16:creationId xmlns:a16="http://schemas.microsoft.com/office/drawing/2014/main" id="{F7727E04-C7BD-DCCF-E74E-C04C7FCBF532}"/>
              </a:ext>
            </a:extLst>
          </p:cNvPr>
          <p:cNvSpPr/>
          <p:nvPr/>
        </p:nvSpPr>
        <p:spPr>
          <a:xfrm>
            <a:off x="11993312" y="524435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66" name="Freeform 27">
            <a:extLst>
              <a:ext uri="{FF2B5EF4-FFF2-40B4-BE49-F238E27FC236}">
                <a16:creationId xmlns:a16="http://schemas.microsoft.com/office/drawing/2014/main" id="{196F2774-AA2E-FBB7-C2C6-36AF9715D09D}"/>
              </a:ext>
            </a:extLst>
          </p:cNvPr>
          <p:cNvSpPr/>
          <p:nvPr/>
        </p:nvSpPr>
        <p:spPr>
          <a:xfrm>
            <a:off x="11993312" y="3628209"/>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67" name="Freeform 29">
            <a:extLst>
              <a:ext uri="{FF2B5EF4-FFF2-40B4-BE49-F238E27FC236}">
                <a16:creationId xmlns:a16="http://schemas.microsoft.com/office/drawing/2014/main" id="{29ECA8A5-1770-1CE9-E24D-F19658F52DF4}"/>
              </a:ext>
            </a:extLst>
          </p:cNvPr>
          <p:cNvSpPr/>
          <p:nvPr/>
        </p:nvSpPr>
        <p:spPr>
          <a:xfrm>
            <a:off x="11993312" y="2014561"/>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68" name="Freeform 31">
            <a:extLst>
              <a:ext uri="{FF2B5EF4-FFF2-40B4-BE49-F238E27FC236}">
                <a16:creationId xmlns:a16="http://schemas.microsoft.com/office/drawing/2014/main" id="{FBF6A56F-8954-4BB9-5B42-819F05601A14}"/>
              </a:ext>
            </a:extLst>
          </p:cNvPr>
          <p:cNvSpPr/>
          <p:nvPr/>
        </p:nvSpPr>
        <p:spPr>
          <a:xfrm>
            <a:off x="11993312" y="400915"/>
            <a:ext cx="685800" cy="1613647"/>
          </a:xfrm>
          <a:custGeom>
            <a:avLst/>
            <a:gdLst/>
            <a:ahLst/>
            <a:cxnLst/>
            <a:rect l="l" t="t" r="r" b="b"/>
            <a:pathLst>
              <a:path w="1028700" h="2420471">
                <a:moveTo>
                  <a:pt x="0" y="0"/>
                </a:moveTo>
                <a:lnTo>
                  <a:pt x="1028700" y="0"/>
                </a:lnTo>
                <a:lnTo>
                  <a:pt x="1028700" y="2420470"/>
                </a:lnTo>
                <a:lnTo>
                  <a:pt x="0" y="24204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69" name="Freeform 33">
            <a:extLst>
              <a:ext uri="{FF2B5EF4-FFF2-40B4-BE49-F238E27FC236}">
                <a16:creationId xmlns:a16="http://schemas.microsoft.com/office/drawing/2014/main" id="{A3FC5296-B7AA-B63C-C1A9-5A0141C273DC}"/>
              </a:ext>
            </a:extLst>
          </p:cNvPr>
          <p:cNvSpPr/>
          <p:nvPr/>
        </p:nvSpPr>
        <p:spPr>
          <a:xfrm>
            <a:off x="11993312" y="-1212733"/>
            <a:ext cx="685800" cy="1613647"/>
          </a:xfrm>
          <a:custGeom>
            <a:avLst/>
            <a:gdLst/>
            <a:ahLst/>
            <a:cxnLst/>
            <a:rect l="l" t="t" r="r" b="b"/>
            <a:pathLst>
              <a:path w="1028700" h="2420471">
                <a:moveTo>
                  <a:pt x="0" y="0"/>
                </a:moveTo>
                <a:lnTo>
                  <a:pt x="1028700" y="0"/>
                </a:lnTo>
                <a:lnTo>
                  <a:pt x="1028700" y="2420471"/>
                </a:lnTo>
                <a:lnTo>
                  <a:pt x="0" y="24204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Tree>
    <p:extLst>
      <p:ext uri="{BB962C8B-B14F-4D97-AF65-F5344CB8AC3E}">
        <p14:creationId xmlns:p14="http://schemas.microsoft.com/office/powerpoint/2010/main" val="579811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1A970E-5F39-9ACE-BB8A-63A23FB3D259}"/>
              </a:ext>
            </a:extLst>
          </p:cNvPr>
          <p:cNvSpPr>
            <a:spLocks noGrp="1"/>
          </p:cNvSpPr>
          <p:nvPr>
            <p:ph type="title"/>
          </p:nvPr>
        </p:nvSpPr>
        <p:spPr>
          <a:xfrm>
            <a:off x="6285607" y="0"/>
            <a:ext cx="5527165" cy="850605"/>
          </a:xfrm>
        </p:spPr>
        <p:txBody>
          <a:bodyPr vert="horz" lIns="91440" tIns="45720" rIns="91440" bIns="45720" rtlCol="0" anchor="ctr">
            <a:normAutofit/>
          </a:bodyPr>
          <a:lstStyle/>
          <a:p>
            <a:r>
              <a:rPr lang="en-US" b="1">
                <a:latin typeface="Rockwell" panose="02060603020205020403" pitchFamily="18" charset="77"/>
              </a:rPr>
              <a:t>Airlines Reaction</a:t>
            </a:r>
          </a:p>
        </p:txBody>
      </p:sp>
      <p:pic>
        <p:nvPicPr>
          <p:cNvPr id="10" name="Picture 9" descr="A group of airplanes in different colors&#10;&#10;Description automatically generated">
            <a:extLst>
              <a:ext uri="{FF2B5EF4-FFF2-40B4-BE49-F238E27FC236}">
                <a16:creationId xmlns:a16="http://schemas.microsoft.com/office/drawing/2014/main" id="{5C66A3FB-293B-EF58-93F6-C255FB18A31A}"/>
              </a:ext>
            </a:extLst>
          </p:cNvPr>
          <p:cNvPicPr>
            <a:picLocks noChangeAspect="1"/>
          </p:cNvPicPr>
          <p:nvPr/>
        </p:nvPicPr>
        <p:blipFill>
          <a:blip r:embed="rId2"/>
          <a:stretch>
            <a:fillRect/>
          </a:stretch>
        </p:blipFill>
        <p:spPr>
          <a:xfrm>
            <a:off x="0" y="0"/>
            <a:ext cx="3057525" cy="6858000"/>
          </a:xfrm>
          <a:prstGeom prst="rect">
            <a:avLst/>
          </a:prstGeom>
        </p:spPr>
      </p:pic>
      <p:pic>
        <p:nvPicPr>
          <p:cNvPr id="12" name="Picture 11" descr="A group of airplanes in different colors&#10;&#10;Description automatically generated">
            <a:extLst>
              <a:ext uri="{FF2B5EF4-FFF2-40B4-BE49-F238E27FC236}">
                <a16:creationId xmlns:a16="http://schemas.microsoft.com/office/drawing/2014/main" id="{AF8AB55A-8F03-6BAD-9E10-939598117B47}"/>
              </a:ext>
            </a:extLst>
          </p:cNvPr>
          <p:cNvPicPr>
            <a:picLocks noChangeAspect="1"/>
          </p:cNvPicPr>
          <p:nvPr/>
        </p:nvPicPr>
        <p:blipFill>
          <a:blip r:embed="rId3"/>
          <a:stretch>
            <a:fillRect/>
          </a:stretch>
        </p:blipFill>
        <p:spPr>
          <a:xfrm>
            <a:off x="3057525" y="0"/>
            <a:ext cx="3228082" cy="6858000"/>
          </a:xfrm>
          <a:prstGeom prst="rect">
            <a:avLst/>
          </a:prstGeom>
        </p:spPr>
      </p:pic>
      <p:sp>
        <p:nvSpPr>
          <p:cNvPr id="13" name="Content Placeholder 2">
            <a:extLst>
              <a:ext uri="{FF2B5EF4-FFF2-40B4-BE49-F238E27FC236}">
                <a16:creationId xmlns:a16="http://schemas.microsoft.com/office/drawing/2014/main" id="{B50C1177-AA0E-9D5B-57E2-71B654438546}"/>
              </a:ext>
            </a:extLst>
          </p:cNvPr>
          <p:cNvSpPr>
            <a:spLocks noGrp="1"/>
          </p:cNvSpPr>
          <p:nvPr>
            <p:ph idx="1"/>
          </p:nvPr>
        </p:nvSpPr>
        <p:spPr>
          <a:xfrm>
            <a:off x="6315146" y="1143397"/>
            <a:ext cx="5401339" cy="2030684"/>
          </a:xfrm>
        </p:spPr>
        <p:txBody>
          <a:bodyPr>
            <a:normAutofit fontScale="77500" lnSpcReduction="20000"/>
          </a:bodyPr>
          <a:lstStyle/>
          <a:p>
            <a:pPr marL="0" indent="0">
              <a:buNone/>
            </a:pPr>
            <a:r>
              <a:rPr lang="en-IN" sz="2400" b="1">
                <a:effectLst/>
                <a:latin typeface="Rockwell" panose="02060603020205020403" pitchFamily="18" charset="77"/>
              </a:rPr>
              <a:t>By 1998, the airline industry had consolidated into two distinct market segments</a:t>
            </a:r>
            <a:r>
              <a:rPr lang="en-IN" sz="2400">
                <a:effectLst/>
                <a:latin typeface="Rockwell" panose="02060603020205020403" pitchFamily="18" charset="77"/>
              </a:rPr>
              <a:t>:</a:t>
            </a:r>
          </a:p>
          <a:p>
            <a:pPr lvl="1"/>
            <a:r>
              <a:rPr lang="en-IN" sz="2200" b="1">
                <a:effectLst/>
                <a:latin typeface="Rockwell" panose="02060603020205020403" pitchFamily="18" charset="77"/>
              </a:rPr>
              <a:t>Hub-and-spoke market:</a:t>
            </a:r>
            <a:r>
              <a:rPr lang="en-IN" sz="2200">
                <a:effectLst/>
                <a:latin typeface="Rockwell" panose="02060603020205020403" pitchFamily="18" charset="77"/>
              </a:rPr>
              <a:t> Dominated by established and powerful carriers.</a:t>
            </a:r>
          </a:p>
          <a:p>
            <a:pPr lvl="1"/>
            <a:endParaRPr lang="en-IN" sz="2200">
              <a:effectLst/>
              <a:latin typeface="Rockwell" panose="02060603020205020403" pitchFamily="18" charset="77"/>
            </a:endParaRPr>
          </a:p>
          <a:p>
            <a:pPr lvl="1"/>
            <a:r>
              <a:rPr lang="en-IN" sz="2200" b="1">
                <a:effectLst/>
                <a:latin typeface="Rockwell" panose="02060603020205020403" pitchFamily="18" charset="77"/>
              </a:rPr>
              <a:t>Peripheral markets:</a:t>
            </a:r>
            <a:r>
              <a:rPr lang="en-IN" sz="2200">
                <a:effectLst/>
                <a:latin typeface="Rockwell" panose="02060603020205020403" pitchFamily="18" charset="77"/>
              </a:rPr>
              <a:t> Serviced by point-to-point carriers, exemplified by Southwest Airlines.</a:t>
            </a:r>
          </a:p>
          <a:p>
            <a:endParaRPr lang="en-US">
              <a:latin typeface="Rockwell" panose="02060603020205020403" pitchFamily="18" charset="77"/>
            </a:endParaRPr>
          </a:p>
        </p:txBody>
      </p:sp>
      <p:sp>
        <p:nvSpPr>
          <p:cNvPr id="14" name="Content Placeholder 2">
            <a:extLst>
              <a:ext uri="{FF2B5EF4-FFF2-40B4-BE49-F238E27FC236}">
                <a16:creationId xmlns:a16="http://schemas.microsoft.com/office/drawing/2014/main" id="{FBEB671E-59AD-C6E0-6ED4-A4EDAEF24B23}"/>
              </a:ext>
            </a:extLst>
          </p:cNvPr>
          <p:cNvSpPr txBox="1">
            <a:spLocks/>
          </p:cNvSpPr>
          <p:nvPr/>
        </p:nvSpPr>
        <p:spPr>
          <a:xfrm>
            <a:off x="6411432" y="3530668"/>
            <a:ext cx="5305053" cy="1010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a:latin typeface="Rockwell" panose="02060603020205020403" pitchFamily="18" charset="77"/>
              </a:rPr>
              <a:t>Preference to similarity</a:t>
            </a:r>
            <a:endParaRPr lang="en-IN" sz="2400">
              <a:latin typeface="Rockwell" panose="02060603020205020403" pitchFamily="18" charset="77"/>
            </a:endParaRPr>
          </a:p>
          <a:p>
            <a:pPr lvl="1"/>
            <a:r>
              <a:rPr lang="en-IN" sz="2200" b="1">
                <a:latin typeface="Rockwell" panose="02060603020205020403" pitchFamily="18" charset="77"/>
              </a:rPr>
              <a:t>Why ? </a:t>
            </a:r>
            <a:r>
              <a:rPr lang="en-IN" sz="2200">
                <a:latin typeface="Rockwell" panose="02060603020205020403" pitchFamily="18" charset="77"/>
              </a:rPr>
              <a:t>Because crew qualification played a major factor.</a:t>
            </a:r>
          </a:p>
          <a:p>
            <a:pPr marL="0" indent="0">
              <a:buNone/>
            </a:pPr>
            <a:endParaRPr lang="en-US">
              <a:latin typeface="Rockwell" panose="02060603020205020403" pitchFamily="18" charset="77"/>
            </a:endParaRPr>
          </a:p>
        </p:txBody>
      </p:sp>
      <p:sp>
        <p:nvSpPr>
          <p:cNvPr id="15" name="Content Placeholder 2">
            <a:extLst>
              <a:ext uri="{FF2B5EF4-FFF2-40B4-BE49-F238E27FC236}">
                <a16:creationId xmlns:a16="http://schemas.microsoft.com/office/drawing/2014/main" id="{BDBCE9B7-6611-9EF1-F002-84F9A56E1D55}"/>
              </a:ext>
            </a:extLst>
          </p:cNvPr>
          <p:cNvSpPr txBox="1">
            <a:spLocks/>
          </p:cNvSpPr>
          <p:nvPr/>
        </p:nvSpPr>
        <p:spPr>
          <a:xfrm>
            <a:off x="6512144" y="5041146"/>
            <a:ext cx="5103627" cy="1010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a:effectLst/>
                <a:latin typeface="Rockwell" panose="02060603020205020403" pitchFamily="18" charset="77"/>
              </a:rPr>
              <a:t>This influenced Boeing &amp; Airbus to build commonality in all their models to promote sales &amp; decrease operating costs.</a:t>
            </a:r>
          </a:p>
        </p:txBody>
      </p:sp>
    </p:spTree>
    <p:extLst>
      <p:ext uri="{BB962C8B-B14F-4D97-AF65-F5344CB8AC3E}">
        <p14:creationId xmlns:p14="http://schemas.microsoft.com/office/powerpoint/2010/main" val="83034679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3407869">
            <a:off x="8034776" y="743557"/>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7" name="Picture 16" descr="A group of people standing next to an airplane&#10;&#10;Description automatically generated">
            <a:extLst>
              <a:ext uri="{FF2B5EF4-FFF2-40B4-BE49-F238E27FC236}">
                <a16:creationId xmlns:a16="http://schemas.microsoft.com/office/drawing/2014/main" id="{72FB6705-B145-EF44-AC33-84DBD6454B6D}"/>
              </a:ext>
            </a:extLst>
          </p:cNvPr>
          <p:cNvPicPr>
            <a:picLocks noChangeAspect="1"/>
          </p:cNvPicPr>
          <p:nvPr/>
        </p:nvPicPr>
        <p:blipFill rotWithShape="1">
          <a:blip r:embed="rId4"/>
          <a:srcRect l="32618" t="188" r="2562" b="-188"/>
          <a:stretch/>
        </p:blipFill>
        <p:spPr>
          <a:xfrm>
            <a:off x="7605877" y="774700"/>
            <a:ext cx="4741834" cy="5651500"/>
          </a:xfrm>
          <a:prstGeom prst="rect">
            <a:avLst/>
          </a:prstGeom>
        </p:spPr>
      </p:pic>
      <p:sp>
        <p:nvSpPr>
          <p:cNvPr id="5" name="Freeform 5"/>
          <p:cNvSpPr/>
          <p:nvPr/>
        </p:nvSpPr>
        <p:spPr>
          <a:xfrm>
            <a:off x="5468810" y="5308164"/>
            <a:ext cx="3250988" cy="344283"/>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txBody>
          <a:bodyPr/>
          <a:lstStyle/>
          <a:p>
            <a:endParaRPr lang="en-US" sz="1200"/>
          </a:p>
        </p:txBody>
      </p:sp>
      <p:sp>
        <p:nvSpPr>
          <p:cNvPr id="9" name="Freeform 9"/>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Freeform 10"/>
          <p:cNvSpPr/>
          <p:nvPr/>
        </p:nvSpPr>
        <p:spPr>
          <a:xfrm>
            <a:off x="6243846" y="2527385"/>
            <a:ext cx="1700917" cy="1748606"/>
          </a:xfrm>
          <a:custGeom>
            <a:avLst/>
            <a:gdLst/>
            <a:ahLst/>
            <a:cxnLst/>
            <a:rect l="l" t="t" r="r" b="b"/>
            <a:pathLst>
              <a:path w="2551375" h="2622909">
                <a:moveTo>
                  <a:pt x="0" y="0"/>
                </a:moveTo>
                <a:lnTo>
                  <a:pt x="2551375" y="0"/>
                </a:lnTo>
                <a:lnTo>
                  <a:pt x="2551375" y="2622909"/>
                </a:lnTo>
                <a:lnTo>
                  <a:pt x="0" y="26229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1" name="TextBox 11"/>
          <p:cNvSpPr txBox="1"/>
          <p:nvPr/>
        </p:nvSpPr>
        <p:spPr>
          <a:xfrm>
            <a:off x="347395" y="495254"/>
            <a:ext cx="6343630" cy="1681486"/>
          </a:xfrm>
          <a:prstGeom prst="rect">
            <a:avLst/>
          </a:prstGeom>
        </p:spPr>
        <p:txBody>
          <a:bodyPr wrap="square" lIns="0" tIns="0" rIns="0" bIns="0" rtlCol="0" anchor="t">
            <a:spAutoFit/>
          </a:bodyPr>
          <a:lstStyle/>
          <a:p>
            <a:pPr>
              <a:lnSpc>
                <a:spcPts val="6602"/>
              </a:lnSpc>
            </a:pPr>
            <a:r>
              <a:rPr lang="en-US" sz="5400" b="1">
                <a:latin typeface="Rockwell" panose="02060603020205020403" pitchFamily="18" charset="77"/>
                <a:cs typeface="Calibri Light"/>
              </a:rPr>
              <a:t>Ending the 747 Monopoly</a:t>
            </a:r>
            <a:endParaRPr lang="en-US" sz="3600" b="1" spc="616">
              <a:solidFill>
                <a:srgbClr val="231F20"/>
              </a:solidFill>
              <a:latin typeface="Rockwell" panose="02060603020205020403" pitchFamily="18" charset="77"/>
            </a:endParaRPr>
          </a:p>
        </p:txBody>
      </p:sp>
      <p:sp>
        <p:nvSpPr>
          <p:cNvPr id="12" name="TextBox 12"/>
          <p:cNvSpPr txBox="1"/>
          <p:nvPr/>
        </p:nvSpPr>
        <p:spPr>
          <a:xfrm>
            <a:off x="599062" y="2653500"/>
            <a:ext cx="4108577" cy="2143087"/>
          </a:xfrm>
          <a:prstGeom prst="rect">
            <a:avLst/>
          </a:prstGeom>
        </p:spPr>
        <p:txBody>
          <a:bodyPr lIns="0" tIns="0" rIns="0" bIns="0" rtlCol="0" anchor="t">
            <a:spAutoFit/>
          </a:bodyPr>
          <a:lstStyle/>
          <a:p>
            <a:pPr marL="164847" lvl="1">
              <a:lnSpc>
                <a:spcPts val="2107"/>
              </a:lnSpc>
            </a:pPr>
            <a:r>
              <a:rPr lang="en-US" sz="1600" i="1"/>
              <a:t>"If Airbus Industries was to become a real global player, the 747 monopoly would have to end. Airbus was making efforts at this time to get 30 percent of the market, and we thought that this just would not be possible in the long term if we did not get a complete set of aircraft in our program"</a:t>
            </a:r>
            <a:br>
              <a:rPr lang="en-US" sz="1600" i="1"/>
            </a:br>
            <a:endParaRPr lang="en-US" sz="1527" spc="149">
              <a:solidFill>
                <a:srgbClr val="231F20"/>
              </a:solidFill>
              <a:latin typeface="DM Sans"/>
            </a:endParaRPr>
          </a:p>
        </p:txBody>
      </p:sp>
      <p:sp>
        <p:nvSpPr>
          <p:cNvPr id="14" name="TextBox 14"/>
          <p:cNvSpPr txBox="1"/>
          <p:nvPr/>
        </p:nvSpPr>
        <p:spPr>
          <a:xfrm>
            <a:off x="5665816" y="4368224"/>
            <a:ext cx="2757105" cy="457561"/>
          </a:xfrm>
          <a:prstGeom prst="rect">
            <a:avLst/>
          </a:prstGeom>
        </p:spPr>
        <p:txBody>
          <a:bodyPr lIns="0" tIns="0" rIns="0" bIns="0" rtlCol="0" anchor="t">
            <a:spAutoFit/>
          </a:bodyPr>
          <a:lstStyle/>
          <a:p>
            <a:pPr algn="ctr">
              <a:lnSpc>
                <a:spcPts val="3755"/>
              </a:lnSpc>
            </a:pPr>
            <a:r>
              <a:rPr lang="en-US" sz="2721" spc="266">
                <a:solidFill>
                  <a:srgbClr val="FDFBFB"/>
                </a:solidFill>
                <a:latin typeface="DM Sans Bold"/>
              </a:rPr>
              <a:t>CUSTOMERS</a:t>
            </a:r>
          </a:p>
        </p:txBody>
      </p:sp>
      <p:pic>
        <p:nvPicPr>
          <p:cNvPr id="15" name="Picture 14" descr="Jean Roeder, le père de l’A380 n’est plus - Aerobuzz : Aerobuzz">
            <a:extLst>
              <a:ext uri="{FF2B5EF4-FFF2-40B4-BE49-F238E27FC236}">
                <a16:creationId xmlns:a16="http://schemas.microsoft.com/office/drawing/2014/main" id="{4225FB51-B29A-2892-C931-C0086594BF9B}"/>
              </a:ext>
            </a:extLst>
          </p:cNvPr>
          <p:cNvPicPr>
            <a:picLocks noChangeAspect="1"/>
          </p:cNvPicPr>
          <p:nvPr/>
        </p:nvPicPr>
        <p:blipFill>
          <a:blip r:embed="rId8"/>
          <a:stretch>
            <a:fillRect/>
          </a:stretch>
        </p:blipFill>
        <p:spPr>
          <a:xfrm>
            <a:off x="5502675" y="1924493"/>
            <a:ext cx="2767540" cy="3383671"/>
          </a:xfrm>
          <a:prstGeom prst="rect">
            <a:avLst/>
          </a:prstGeom>
        </p:spPr>
      </p:pic>
      <p:sp>
        <p:nvSpPr>
          <p:cNvPr id="18" name="TextBox 17">
            <a:extLst>
              <a:ext uri="{FF2B5EF4-FFF2-40B4-BE49-F238E27FC236}">
                <a16:creationId xmlns:a16="http://schemas.microsoft.com/office/drawing/2014/main" id="{169A4883-AB1D-CC86-9157-259CC653716A}"/>
              </a:ext>
            </a:extLst>
          </p:cNvPr>
          <p:cNvSpPr txBox="1"/>
          <p:nvPr/>
        </p:nvSpPr>
        <p:spPr>
          <a:xfrm>
            <a:off x="2187926" y="4572214"/>
            <a:ext cx="30539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t>
            </a:r>
            <a:r>
              <a:rPr lang="en-US" sz="1400" i="1"/>
              <a:t>Jean Roeder, Senior executive at Airbus</a:t>
            </a:r>
            <a:r>
              <a:rPr lang="en-US" sz="1400">
                <a:solidFill>
                  <a:srgbClr val="808080"/>
                </a:solidFill>
                <a:cs typeface="Calibri"/>
              </a:rPr>
              <a:t>​</a:t>
            </a:r>
            <a:endParaRPr lang="en-US" sz="140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769478599"/>
              </p:ext>
            </p:extLst>
          </p:nvPr>
        </p:nvGraphicFramePr>
        <p:xfrm>
          <a:off x="17501" y="-69427"/>
          <a:ext cx="12192000" cy="6927428"/>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5533">
                  <a:extLst>
                    <a:ext uri="{9D8B030D-6E8A-4147-A177-3AD203B41FA5}">
                      <a16:colId xmlns:a16="http://schemas.microsoft.com/office/drawing/2014/main" val="20002"/>
                    </a:ext>
                  </a:extLst>
                </a:gridCol>
                <a:gridCol w="2028467">
                  <a:extLst>
                    <a:ext uri="{9D8B030D-6E8A-4147-A177-3AD203B41FA5}">
                      <a16:colId xmlns:a16="http://schemas.microsoft.com/office/drawing/2014/main" val="20003"/>
                    </a:ext>
                  </a:extLst>
                </a:gridCol>
                <a:gridCol w="2032000">
                  <a:extLst>
                    <a:ext uri="{9D8B030D-6E8A-4147-A177-3AD203B41FA5}">
                      <a16:colId xmlns:a16="http://schemas.microsoft.com/office/drawing/2014/main" val="20004"/>
                    </a:ext>
                  </a:extLst>
                </a:gridCol>
                <a:gridCol w="2032000">
                  <a:extLst>
                    <a:ext uri="{9D8B030D-6E8A-4147-A177-3AD203B41FA5}">
                      <a16:colId xmlns:a16="http://schemas.microsoft.com/office/drawing/2014/main" val="20005"/>
                    </a:ext>
                  </a:extLst>
                </a:gridCol>
              </a:tblGrid>
              <a:tr h="6927428">
                <a:tc>
                  <a:txBody>
                    <a:bodyPr/>
                    <a:lstStyle/>
                    <a:p>
                      <a:pPr algn="ctr">
                        <a:lnSpc>
                          <a:spcPts val="2700"/>
                        </a:lnSpc>
                        <a:defRPr/>
                      </a:pPr>
                      <a:endParaRPr lang="en-US" sz="1200">
                        <a:solidFill>
                          <a:srgbClr val="191919"/>
                        </a:solidFill>
                        <a:latin typeface="Aileron"/>
                      </a:endParaRPr>
                    </a:p>
                  </a:txBody>
                  <a:tcPr marL="127000" marR="127000" marT="127000" marB="1270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pPr>
                      <a:endParaRPr lang="en-US" sz="1200" spc="26">
                        <a:solidFill>
                          <a:srgbClr val="191919"/>
                        </a:solidFill>
                        <a:latin typeface="Aileron"/>
                      </a:endParaRPr>
                    </a:p>
                  </a:txBody>
                  <a:tcPr marL="127000" marR="127000" marT="127000" marB="1270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pPr>
                      <a:endParaRPr lang="en-US" sz="1200" spc="26">
                        <a:solidFill>
                          <a:srgbClr val="191919"/>
                        </a:solidFill>
                        <a:latin typeface="Aileron"/>
                      </a:endParaRPr>
                    </a:p>
                  </a:txBody>
                  <a:tcPr marL="127000" marR="127000" marT="127000" marB="1270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pPr>
                      <a:endParaRPr lang="en-US" sz="1200" spc="26">
                        <a:solidFill>
                          <a:srgbClr val="191919"/>
                        </a:solidFill>
                        <a:latin typeface="Aileron"/>
                      </a:endParaRPr>
                    </a:p>
                  </a:txBody>
                  <a:tcPr marL="127000" marR="127000" marT="127000" marB="1270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pPr>
                      <a:endParaRPr lang="en-US" sz="1200" spc="26">
                        <a:solidFill>
                          <a:srgbClr val="191919"/>
                        </a:solidFill>
                        <a:latin typeface="Aileron"/>
                      </a:endParaRPr>
                    </a:p>
                  </a:txBody>
                  <a:tcPr marL="127000" marR="127000" marT="127000" marB="1270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pPr>
                      <a:endParaRPr lang="en-US" sz="1200" spc="26">
                        <a:solidFill>
                          <a:srgbClr val="191919"/>
                        </a:solidFill>
                        <a:latin typeface="Aileron"/>
                      </a:endParaRPr>
                    </a:p>
                  </a:txBody>
                  <a:tcPr marL="127000" marR="127000" marT="127000" marB="1270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rot="-829633">
            <a:off x="-443952" y="4016094"/>
            <a:ext cx="13816623" cy="3756138"/>
            <a:chOff x="0" y="0"/>
            <a:chExt cx="5458419" cy="1483906"/>
          </a:xfrm>
        </p:grpSpPr>
        <p:sp>
          <p:nvSpPr>
            <p:cNvPr id="4" name="Freeform 4"/>
            <p:cNvSpPr/>
            <p:nvPr/>
          </p:nvSpPr>
          <p:spPr>
            <a:xfrm>
              <a:off x="0" y="0"/>
              <a:ext cx="5458419" cy="1483907"/>
            </a:xfrm>
            <a:custGeom>
              <a:avLst/>
              <a:gdLst/>
              <a:ahLst/>
              <a:cxnLst/>
              <a:rect l="l" t="t" r="r" b="b"/>
              <a:pathLst>
                <a:path w="5458419" h="1483907">
                  <a:moveTo>
                    <a:pt x="0" y="0"/>
                  </a:moveTo>
                  <a:lnTo>
                    <a:pt x="5458419" y="0"/>
                  </a:lnTo>
                  <a:lnTo>
                    <a:pt x="5458419" y="1483907"/>
                  </a:lnTo>
                  <a:lnTo>
                    <a:pt x="0" y="1483907"/>
                  </a:lnTo>
                  <a:close/>
                </a:path>
              </a:pathLst>
            </a:custGeom>
            <a:solidFill>
              <a:srgbClr val="FFFFFF"/>
            </a:solidFill>
          </p:spPr>
          <p:txBody>
            <a:bodyPr/>
            <a:lstStyle/>
            <a:p>
              <a:endParaRPr lang="en-US" sz="1200"/>
            </a:p>
          </p:txBody>
        </p:sp>
        <p:sp>
          <p:nvSpPr>
            <p:cNvPr id="5" name="TextBox 5"/>
            <p:cNvSpPr txBox="1"/>
            <p:nvPr/>
          </p:nvSpPr>
          <p:spPr>
            <a:xfrm>
              <a:off x="0" y="-38100"/>
              <a:ext cx="5458419" cy="1522006"/>
            </a:xfrm>
            <a:prstGeom prst="rect">
              <a:avLst/>
            </a:prstGeom>
          </p:spPr>
          <p:txBody>
            <a:bodyPr lIns="33867" tIns="33867" rIns="33867" bIns="33867" rtlCol="0" anchor="ctr"/>
            <a:lstStyle/>
            <a:p>
              <a:pPr algn="ctr">
                <a:lnSpc>
                  <a:spcPts val="1400"/>
                </a:lnSpc>
              </a:pPr>
              <a:endParaRPr sz="1200"/>
            </a:p>
          </p:txBody>
        </p:sp>
      </p:grpSp>
      <p:grpSp>
        <p:nvGrpSpPr>
          <p:cNvPr id="6" name="Group 6"/>
          <p:cNvGrpSpPr/>
          <p:nvPr/>
        </p:nvGrpSpPr>
        <p:grpSpPr>
          <a:xfrm rot="-829633">
            <a:off x="-1591024" y="-2082001"/>
            <a:ext cx="13816623" cy="3756138"/>
            <a:chOff x="0" y="0"/>
            <a:chExt cx="5458419" cy="1483906"/>
          </a:xfrm>
        </p:grpSpPr>
        <p:sp>
          <p:nvSpPr>
            <p:cNvPr id="7" name="Freeform 7"/>
            <p:cNvSpPr/>
            <p:nvPr/>
          </p:nvSpPr>
          <p:spPr>
            <a:xfrm>
              <a:off x="0" y="0"/>
              <a:ext cx="5458419" cy="1483907"/>
            </a:xfrm>
            <a:custGeom>
              <a:avLst/>
              <a:gdLst/>
              <a:ahLst/>
              <a:cxnLst/>
              <a:rect l="l" t="t" r="r" b="b"/>
              <a:pathLst>
                <a:path w="5458419" h="1483907">
                  <a:moveTo>
                    <a:pt x="0" y="0"/>
                  </a:moveTo>
                  <a:lnTo>
                    <a:pt x="5458419" y="0"/>
                  </a:lnTo>
                  <a:lnTo>
                    <a:pt x="5458419" y="1483907"/>
                  </a:lnTo>
                  <a:lnTo>
                    <a:pt x="0" y="1483907"/>
                  </a:lnTo>
                  <a:close/>
                </a:path>
              </a:pathLst>
            </a:custGeom>
            <a:solidFill>
              <a:srgbClr val="FFFFFF"/>
            </a:solidFill>
          </p:spPr>
          <p:txBody>
            <a:bodyPr/>
            <a:lstStyle/>
            <a:p>
              <a:endParaRPr lang="en-US" sz="1200"/>
            </a:p>
          </p:txBody>
        </p:sp>
        <p:sp>
          <p:nvSpPr>
            <p:cNvPr id="8" name="TextBox 8"/>
            <p:cNvSpPr txBox="1"/>
            <p:nvPr/>
          </p:nvSpPr>
          <p:spPr>
            <a:xfrm>
              <a:off x="0" y="-38100"/>
              <a:ext cx="5458419" cy="1522006"/>
            </a:xfrm>
            <a:prstGeom prst="rect">
              <a:avLst/>
            </a:prstGeom>
          </p:spPr>
          <p:txBody>
            <a:bodyPr lIns="33867" tIns="33867" rIns="33867" bIns="33867" rtlCol="0" anchor="ctr"/>
            <a:lstStyle/>
            <a:p>
              <a:pPr algn="ctr">
                <a:lnSpc>
                  <a:spcPts val="1400"/>
                </a:lnSpc>
              </a:pPr>
              <a:endParaRPr sz="1200"/>
            </a:p>
          </p:txBody>
        </p:sp>
      </p:grpSp>
      <p:grpSp>
        <p:nvGrpSpPr>
          <p:cNvPr id="9" name="Group 9"/>
          <p:cNvGrpSpPr/>
          <p:nvPr/>
        </p:nvGrpSpPr>
        <p:grpSpPr>
          <a:xfrm>
            <a:off x="685800" y="3042528"/>
            <a:ext cx="631229" cy="631229"/>
            <a:chOff x="0" y="0"/>
            <a:chExt cx="556826" cy="556826"/>
          </a:xfrm>
        </p:grpSpPr>
        <p:sp>
          <p:nvSpPr>
            <p:cNvPr id="10" name="Freeform 1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86EAE9"/>
            </a:solidFill>
          </p:spPr>
          <p:txBody>
            <a:bodyPr/>
            <a:lstStyle/>
            <a:p>
              <a:endParaRPr lang="en-US" sz="1200"/>
            </a:p>
          </p:txBody>
        </p:sp>
        <p:sp>
          <p:nvSpPr>
            <p:cNvPr id="11" name="TextBox 11"/>
            <p:cNvSpPr txBox="1"/>
            <p:nvPr/>
          </p:nvSpPr>
          <p:spPr>
            <a:xfrm>
              <a:off x="52202" y="-4948"/>
              <a:ext cx="452421" cy="509571"/>
            </a:xfrm>
            <a:prstGeom prst="rect">
              <a:avLst/>
            </a:prstGeom>
          </p:spPr>
          <p:txBody>
            <a:bodyPr lIns="0" tIns="0" rIns="0" bIns="0" rtlCol="0" anchor="ctr"/>
            <a:lstStyle/>
            <a:p>
              <a:pPr algn="ctr">
                <a:lnSpc>
                  <a:spcPts val="2613"/>
                </a:lnSpc>
              </a:pPr>
              <a:r>
                <a:rPr lang="en-US" sz="1866">
                  <a:solidFill>
                    <a:srgbClr val="FFFFFF"/>
                  </a:solidFill>
                  <a:latin typeface="Aileron Bold"/>
                </a:rPr>
                <a:t>1988</a:t>
              </a:r>
            </a:p>
          </p:txBody>
        </p:sp>
      </p:grpSp>
      <p:sp>
        <p:nvSpPr>
          <p:cNvPr id="12" name="AutoShape 12"/>
          <p:cNvSpPr/>
          <p:nvPr/>
        </p:nvSpPr>
        <p:spPr>
          <a:xfrm>
            <a:off x="737376" y="3921922"/>
            <a:ext cx="528079" cy="31750"/>
          </a:xfrm>
          <a:prstGeom prst="line">
            <a:avLst/>
          </a:prstGeom>
          <a:ln w="47625" cap="flat">
            <a:solidFill>
              <a:srgbClr val="86EAE9"/>
            </a:solidFill>
            <a:prstDash val="solid"/>
            <a:headEnd type="none" w="sm" len="sm"/>
            <a:tailEnd type="oval" w="lg" len="lg"/>
          </a:ln>
        </p:spPr>
        <p:txBody>
          <a:bodyPr/>
          <a:lstStyle/>
          <a:p>
            <a:endParaRPr lang="en-US" sz="1200"/>
          </a:p>
        </p:txBody>
      </p:sp>
      <p:grpSp>
        <p:nvGrpSpPr>
          <p:cNvPr id="13" name="Group 13"/>
          <p:cNvGrpSpPr/>
          <p:nvPr/>
        </p:nvGrpSpPr>
        <p:grpSpPr>
          <a:xfrm>
            <a:off x="10678404" y="696873"/>
            <a:ext cx="631229" cy="631229"/>
            <a:chOff x="0" y="0"/>
            <a:chExt cx="556826" cy="556826"/>
          </a:xfrm>
        </p:grpSpPr>
        <p:sp>
          <p:nvSpPr>
            <p:cNvPr id="14" name="Freeform 14"/>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3538A"/>
            </a:solidFill>
          </p:spPr>
          <p:txBody>
            <a:bodyPr/>
            <a:lstStyle/>
            <a:p>
              <a:endParaRPr lang="en-US" sz="1200"/>
            </a:p>
          </p:txBody>
        </p:sp>
        <p:sp>
          <p:nvSpPr>
            <p:cNvPr id="15" name="TextBox 15"/>
            <p:cNvSpPr txBox="1"/>
            <p:nvPr/>
          </p:nvSpPr>
          <p:spPr>
            <a:xfrm>
              <a:off x="52202" y="-4948"/>
              <a:ext cx="452421" cy="509571"/>
            </a:xfrm>
            <a:prstGeom prst="rect">
              <a:avLst/>
            </a:prstGeom>
          </p:spPr>
          <p:txBody>
            <a:bodyPr lIns="0" tIns="0" rIns="0" bIns="0" rtlCol="0" anchor="ctr"/>
            <a:lstStyle/>
            <a:p>
              <a:pPr algn="ctr">
                <a:lnSpc>
                  <a:spcPts val="2613"/>
                </a:lnSpc>
              </a:pPr>
              <a:r>
                <a:rPr lang="en-US" sz="1866">
                  <a:solidFill>
                    <a:srgbClr val="FFFFFF"/>
                  </a:solidFill>
                  <a:latin typeface="Aileron Bold"/>
                </a:rPr>
                <a:t>2005</a:t>
              </a:r>
            </a:p>
          </p:txBody>
        </p:sp>
      </p:grpSp>
      <p:sp>
        <p:nvSpPr>
          <p:cNvPr id="16" name="AutoShape 16"/>
          <p:cNvSpPr/>
          <p:nvPr/>
        </p:nvSpPr>
        <p:spPr>
          <a:xfrm>
            <a:off x="10748734" y="1557512"/>
            <a:ext cx="490569" cy="31750"/>
          </a:xfrm>
          <a:prstGeom prst="line">
            <a:avLst/>
          </a:prstGeom>
          <a:ln w="47625" cap="flat">
            <a:solidFill>
              <a:srgbClr val="13538A"/>
            </a:solidFill>
            <a:prstDash val="solid"/>
            <a:headEnd type="none" w="sm" len="sm"/>
            <a:tailEnd type="oval" w="lg" len="lg"/>
          </a:ln>
        </p:spPr>
        <p:txBody>
          <a:bodyPr/>
          <a:lstStyle/>
          <a:p>
            <a:endParaRPr lang="en-US" sz="1200"/>
          </a:p>
        </p:txBody>
      </p:sp>
      <p:grpSp>
        <p:nvGrpSpPr>
          <p:cNvPr id="17" name="Group 17"/>
          <p:cNvGrpSpPr/>
          <p:nvPr/>
        </p:nvGrpSpPr>
        <p:grpSpPr>
          <a:xfrm>
            <a:off x="8643109" y="1187442"/>
            <a:ext cx="631229" cy="631229"/>
            <a:chOff x="0" y="0"/>
            <a:chExt cx="556826" cy="556826"/>
          </a:xfrm>
        </p:grpSpPr>
        <p:sp>
          <p:nvSpPr>
            <p:cNvPr id="18" name="Freeform 18"/>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C88CF"/>
            </a:solidFill>
          </p:spPr>
          <p:txBody>
            <a:bodyPr/>
            <a:lstStyle/>
            <a:p>
              <a:endParaRPr lang="en-US" sz="1200"/>
            </a:p>
          </p:txBody>
        </p:sp>
        <p:sp>
          <p:nvSpPr>
            <p:cNvPr id="19" name="TextBox 19"/>
            <p:cNvSpPr txBox="1"/>
            <p:nvPr/>
          </p:nvSpPr>
          <p:spPr>
            <a:xfrm>
              <a:off x="52202" y="-4948"/>
              <a:ext cx="452421" cy="509571"/>
            </a:xfrm>
            <a:prstGeom prst="rect">
              <a:avLst/>
            </a:prstGeom>
          </p:spPr>
          <p:txBody>
            <a:bodyPr lIns="0" tIns="0" rIns="0" bIns="0" rtlCol="0" anchor="ctr"/>
            <a:lstStyle/>
            <a:p>
              <a:pPr algn="ctr">
                <a:lnSpc>
                  <a:spcPts val="2613"/>
                </a:lnSpc>
              </a:pPr>
              <a:r>
                <a:rPr lang="en-US" sz="1866">
                  <a:solidFill>
                    <a:srgbClr val="FFFFFF"/>
                  </a:solidFill>
                  <a:latin typeface="Aileron Bold"/>
                </a:rPr>
                <a:t>2001</a:t>
              </a:r>
            </a:p>
          </p:txBody>
        </p:sp>
      </p:grpSp>
      <p:sp>
        <p:nvSpPr>
          <p:cNvPr id="20" name="AutoShape 20"/>
          <p:cNvSpPr/>
          <p:nvPr/>
        </p:nvSpPr>
        <p:spPr>
          <a:xfrm>
            <a:off x="8713440" y="2048082"/>
            <a:ext cx="490569" cy="31750"/>
          </a:xfrm>
          <a:prstGeom prst="line">
            <a:avLst/>
          </a:prstGeom>
          <a:ln w="47625" cap="flat">
            <a:solidFill>
              <a:srgbClr val="1C88CF"/>
            </a:solidFill>
            <a:prstDash val="solid"/>
            <a:headEnd type="none" w="sm" len="sm"/>
            <a:tailEnd type="oval" w="lg" len="lg"/>
          </a:ln>
        </p:spPr>
        <p:txBody>
          <a:bodyPr/>
          <a:lstStyle/>
          <a:p>
            <a:endParaRPr lang="en-US" sz="1200"/>
          </a:p>
        </p:txBody>
      </p:sp>
      <p:grpSp>
        <p:nvGrpSpPr>
          <p:cNvPr id="21" name="Group 21"/>
          <p:cNvGrpSpPr/>
          <p:nvPr/>
        </p:nvGrpSpPr>
        <p:grpSpPr>
          <a:xfrm>
            <a:off x="6607815" y="1678012"/>
            <a:ext cx="631229" cy="631229"/>
            <a:chOff x="0" y="0"/>
            <a:chExt cx="556826" cy="556826"/>
          </a:xfrm>
        </p:grpSpPr>
        <p:sp>
          <p:nvSpPr>
            <p:cNvPr id="22" name="Freeform 22"/>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8AFD6"/>
            </a:solidFill>
          </p:spPr>
          <p:txBody>
            <a:bodyPr/>
            <a:lstStyle/>
            <a:p>
              <a:endParaRPr lang="en-US" sz="1200"/>
            </a:p>
          </p:txBody>
        </p:sp>
        <p:sp>
          <p:nvSpPr>
            <p:cNvPr id="23" name="TextBox 23"/>
            <p:cNvSpPr txBox="1"/>
            <p:nvPr/>
          </p:nvSpPr>
          <p:spPr>
            <a:xfrm>
              <a:off x="52202" y="-4948"/>
              <a:ext cx="452421" cy="509571"/>
            </a:xfrm>
            <a:prstGeom prst="rect">
              <a:avLst/>
            </a:prstGeom>
          </p:spPr>
          <p:txBody>
            <a:bodyPr lIns="0" tIns="0" rIns="0" bIns="0" rtlCol="0" anchor="ctr"/>
            <a:lstStyle/>
            <a:p>
              <a:pPr algn="ctr">
                <a:lnSpc>
                  <a:spcPts val="2613"/>
                </a:lnSpc>
              </a:pPr>
              <a:r>
                <a:rPr lang="en-US" sz="1866">
                  <a:solidFill>
                    <a:srgbClr val="FFFFFF"/>
                  </a:solidFill>
                  <a:latin typeface="Aileron Bold"/>
                </a:rPr>
                <a:t>1998</a:t>
              </a:r>
            </a:p>
          </p:txBody>
        </p:sp>
      </p:grpSp>
      <p:sp>
        <p:nvSpPr>
          <p:cNvPr id="24" name="AutoShape 24"/>
          <p:cNvSpPr/>
          <p:nvPr/>
        </p:nvSpPr>
        <p:spPr>
          <a:xfrm>
            <a:off x="6678146" y="2538651"/>
            <a:ext cx="490569" cy="31750"/>
          </a:xfrm>
          <a:prstGeom prst="line">
            <a:avLst/>
          </a:prstGeom>
          <a:ln w="47625" cap="flat">
            <a:solidFill>
              <a:srgbClr val="18AFD6"/>
            </a:solidFill>
            <a:prstDash val="solid"/>
            <a:headEnd type="none" w="sm" len="sm"/>
            <a:tailEnd type="oval" w="lg" len="lg"/>
          </a:ln>
        </p:spPr>
        <p:txBody>
          <a:bodyPr/>
          <a:lstStyle/>
          <a:p>
            <a:endParaRPr lang="en-US" sz="1200"/>
          </a:p>
        </p:txBody>
      </p:sp>
      <p:grpSp>
        <p:nvGrpSpPr>
          <p:cNvPr id="25" name="Group 25"/>
          <p:cNvGrpSpPr/>
          <p:nvPr/>
        </p:nvGrpSpPr>
        <p:grpSpPr>
          <a:xfrm>
            <a:off x="4572521" y="2168581"/>
            <a:ext cx="631229" cy="631229"/>
            <a:chOff x="0" y="0"/>
            <a:chExt cx="556826" cy="556826"/>
          </a:xfrm>
        </p:grpSpPr>
        <p:sp>
          <p:nvSpPr>
            <p:cNvPr id="26" name="Freeform 26"/>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7C9EF"/>
            </a:solidFill>
          </p:spPr>
          <p:txBody>
            <a:bodyPr/>
            <a:lstStyle/>
            <a:p>
              <a:endParaRPr lang="en-US" sz="1200"/>
            </a:p>
          </p:txBody>
        </p:sp>
        <p:sp>
          <p:nvSpPr>
            <p:cNvPr id="27" name="TextBox 27"/>
            <p:cNvSpPr txBox="1"/>
            <p:nvPr/>
          </p:nvSpPr>
          <p:spPr>
            <a:xfrm>
              <a:off x="52202" y="-4948"/>
              <a:ext cx="452421" cy="509571"/>
            </a:xfrm>
            <a:prstGeom prst="rect">
              <a:avLst/>
            </a:prstGeom>
          </p:spPr>
          <p:txBody>
            <a:bodyPr lIns="0" tIns="0" rIns="0" bIns="0" rtlCol="0" anchor="ctr"/>
            <a:lstStyle/>
            <a:p>
              <a:pPr algn="ctr">
                <a:lnSpc>
                  <a:spcPts val="2613"/>
                </a:lnSpc>
              </a:pPr>
              <a:r>
                <a:rPr lang="en-US" sz="1866">
                  <a:solidFill>
                    <a:srgbClr val="FFFFFF"/>
                  </a:solidFill>
                  <a:latin typeface="Aileron Bold"/>
                </a:rPr>
                <a:t>1994</a:t>
              </a:r>
            </a:p>
          </p:txBody>
        </p:sp>
      </p:grpSp>
      <p:sp>
        <p:nvSpPr>
          <p:cNvPr id="28" name="AutoShape 28"/>
          <p:cNvSpPr/>
          <p:nvPr/>
        </p:nvSpPr>
        <p:spPr>
          <a:xfrm>
            <a:off x="4642851" y="3029220"/>
            <a:ext cx="490569" cy="31750"/>
          </a:xfrm>
          <a:prstGeom prst="line">
            <a:avLst/>
          </a:prstGeom>
          <a:ln w="47625" cap="flat">
            <a:solidFill>
              <a:srgbClr val="37C9EF"/>
            </a:solidFill>
            <a:prstDash val="solid"/>
            <a:headEnd type="none" w="sm" len="sm"/>
            <a:tailEnd type="oval" w="lg" len="lg"/>
          </a:ln>
        </p:spPr>
        <p:txBody>
          <a:bodyPr/>
          <a:lstStyle/>
          <a:p>
            <a:endParaRPr lang="en-US" sz="1200"/>
          </a:p>
        </p:txBody>
      </p:sp>
      <p:grpSp>
        <p:nvGrpSpPr>
          <p:cNvPr id="29" name="Group 29"/>
          <p:cNvGrpSpPr/>
          <p:nvPr/>
        </p:nvGrpSpPr>
        <p:grpSpPr>
          <a:xfrm>
            <a:off x="2721094" y="2551958"/>
            <a:ext cx="631229" cy="631229"/>
            <a:chOff x="0" y="0"/>
            <a:chExt cx="556826" cy="556826"/>
          </a:xfrm>
        </p:grpSpPr>
        <p:sp>
          <p:nvSpPr>
            <p:cNvPr id="30" name="Freeform 3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EDAD8"/>
            </a:solidFill>
          </p:spPr>
          <p:txBody>
            <a:bodyPr/>
            <a:lstStyle/>
            <a:p>
              <a:endParaRPr lang="en-US" sz="1200"/>
            </a:p>
          </p:txBody>
        </p:sp>
        <p:sp>
          <p:nvSpPr>
            <p:cNvPr id="31" name="TextBox 31"/>
            <p:cNvSpPr txBox="1"/>
            <p:nvPr/>
          </p:nvSpPr>
          <p:spPr>
            <a:xfrm>
              <a:off x="52202" y="-4948"/>
              <a:ext cx="452421" cy="509571"/>
            </a:xfrm>
            <a:prstGeom prst="rect">
              <a:avLst/>
            </a:prstGeom>
          </p:spPr>
          <p:txBody>
            <a:bodyPr lIns="0" tIns="0" rIns="0" bIns="0" rtlCol="0" anchor="ctr"/>
            <a:lstStyle/>
            <a:p>
              <a:pPr algn="ctr">
                <a:lnSpc>
                  <a:spcPts val="2613"/>
                </a:lnSpc>
              </a:pPr>
              <a:r>
                <a:rPr lang="en-US" sz="1866">
                  <a:solidFill>
                    <a:srgbClr val="FFFFFF"/>
                  </a:solidFill>
                  <a:latin typeface="Aileron Bold"/>
                </a:rPr>
                <a:t>1990</a:t>
              </a:r>
            </a:p>
          </p:txBody>
        </p:sp>
      </p:grpSp>
      <p:sp>
        <p:nvSpPr>
          <p:cNvPr id="32" name="AutoShape 32"/>
          <p:cNvSpPr/>
          <p:nvPr/>
        </p:nvSpPr>
        <p:spPr>
          <a:xfrm>
            <a:off x="2791424" y="3412597"/>
            <a:ext cx="490569" cy="31750"/>
          </a:xfrm>
          <a:prstGeom prst="line">
            <a:avLst/>
          </a:prstGeom>
          <a:ln w="47625" cap="flat">
            <a:solidFill>
              <a:srgbClr val="3EDAD8"/>
            </a:solidFill>
            <a:prstDash val="solid"/>
            <a:headEnd type="none" w="sm" len="sm"/>
            <a:tailEnd type="oval" w="lg" len="lg"/>
          </a:ln>
        </p:spPr>
        <p:txBody>
          <a:bodyPr/>
          <a:lstStyle/>
          <a:p>
            <a:endParaRPr lang="en-US" sz="1200"/>
          </a:p>
        </p:txBody>
      </p:sp>
      <p:sp>
        <p:nvSpPr>
          <p:cNvPr id="35" name="TextBox 25">
            <a:extLst>
              <a:ext uri="{FF2B5EF4-FFF2-40B4-BE49-F238E27FC236}">
                <a16:creationId xmlns:a16="http://schemas.microsoft.com/office/drawing/2014/main" id="{5A3B4747-00F3-C1AA-FC30-B5E699860E6D}"/>
              </a:ext>
            </a:extLst>
          </p:cNvPr>
          <p:cNvSpPr txBox="1"/>
          <p:nvPr/>
        </p:nvSpPr>
        <p:spPr>
          <a:xfrm>
            <a:off x="372161" y="4227691"/>
            <a:ext cx="1385202" cy="580480"/>
          </a:xfrm>
          <a:prstGeom prst="rect">
            <a:avLst/>
          </a:prstGeom>
        </p:spPr>
        <p:txBody>
          <a:bodyPr wrap="square" lIns="0" tIns="0" rIns="0" bIns="0" rtlCol="0" anchor="t">
            <a:spAutoFit/>
          </a:bodyPr>
          <a:lstStyle/>
          <a:p>
            <a:pPr algn="ctr">
              <a:lnSpc>
                <a:spcPts val="2427"/>
              </a:lnSpc>
            </a:pPr>
            <a:r>
              <a:rPr lang="en-US" sz="1400" spc="52">
                <a:solidFill>
                  <a:srgbClr val="191919"/>
                </a:solidFill>
                <a:latin typeface="Rockwell" panose="02060603020205020403" pitchFamily="18" charset="77"/>
              </a:rPr>
              <a:t>Study of Airbus started</a:t>
            </a:r>
          </a:p>
        </p:txBody>
      </p:sp>
      <p:sp>
        <p:nvSpPr>
          <p:cNvPr id="36" name="TextBox 25">
            <a:extLst>
              <a:ext uri="{FF2B5EF4-FFF2-40B4-BE49-F238E27FC236}">
                <a16:creationId xmlns:a16="http://schemas.microsoft.com/office/drawing/2014/main" id="{FF178451-8133-F7C7-F115-B7BCEB8BA16F}"/>
              </a:ext>
            </a:extLst>
          </p:cNvPr>
          <p:cNvSpPr txBox="1"/>
          <p:nvPr/>
        </p:nvSpPr>
        <p:spPr>
          <a:xfrm>
            <a:off x="2132110" y="3582753"/>
            <a:ext cx="1856046" cy="898259"/>
          </a:xfrm>
          <a:prstGeom prst="rect">
            <a:avLst/>
          </a:prstGeom>
        </p:spPr>
        <p:txBody>
          <a:bodyPr wrap="square" lIns="0" tIns="0" rIns="0" bIns="0" rtlCol="0" anchor="t">
            <a:spAutoFit/>
          </a:bodyPr>
          <a:lstStyle/>
          <a:p>
            <a:pPr algn="ctr">
              <a:lnSpc>
                <a:spcPts val="2427"/>
              </a:lnSpc>
            </a:pPr>
            <a:r>
              <a:rPr lang="en-US" sz="1400" spc="52">
                <a:solidFill>
                  <a:srgbClr val="191919"/>
                </a:solidFill>
                <a:latin typeface="Rockwell" panose="02060603020205020403" pitchFamily="18" charset="77"/>
              </a:rPr>
              <a:t>Project announced to challenge Boeing dominance</a:t>
            </a:r>
          </a:p>
        </p:txBody>
      </p:sp>
      <p:sp>
        <p:nvSpPr>
          <p:cNvPr id="37" name="TextBox 25">
            <a:extLst>
              <a:ext uri="{FF2B5EF4-FFF2-40B4-BE49-F238E27FC236}">
                <a16:creationId xmlns:a16="http://schemas.microsoft.com/office/drawing/2014/main" id="{BA60A1D1-A3A5-48A1-0BF2-80FA6DBA6F94}"/>
              </a:ext>
            </a:extLst>
          </p:cNvPr>
          <p:cNvSpPr txBox="1"/>
          <p:nvPr/>
        </p:nvSpPr>
        <p:spPr>
          <a:xfrm>
            <a:off x="4079799" y="3231201"/>
            <a:ext cx="1856046" cy="586507"/>
          </a:xfrm>
          <a:prstGeom prst="rect">
            <a:avLst/>
          </a:prstGeom>
        </p:spPr>
        <p:txBody>
          <a:bodyPr wrap="square" lIns="0" tIns="0" rIns="0" bIns="0" rtlCol="0" anchor="t">
            <a:spAutoFit/>
          </a:bodyPr>
          <a:lstStyle/>
          <a:p>
            <a:pPr algn="ctr">
              <a:lnSpc>
                <a:spcPts val="2427"/>
              </a:lnSpc>
            </a:pPr>
            <a:r>
              <a:rPr lang="en-US" sz="1400" spc="52">
                <a:solidFill>
                  <a:srgbClr val="191919"/>
                </a:solidFill>
                <a:latin typeface="Rockwell" panose="02060603020205020403" pitchFamily="18" charset="77"/>
              </a:rPr>
              <a:t>Idea of superjumbo A3XX project</a:t>
            </a:r>
          </a:p>
        </p:txBody>
      </p:sp>
      <p:sp>
        <p:nvSpPr>
          <p:cNvPr id="38" name="TextBox 25">
            <a:extLst>
              <a:ext uri="{FF2B5EF4-FFF2-40B4-BE49-F238E27FC236}">
                <a16:creationId xmlns:a16="http://schemas.microsoft.com/office/drawing/2014/main" id="{3FB4ADAA-FCE9-ECA9-ED9D-8E9E9D4FE492}"/>
              </a:ext>
            </a:extLst>
          </p:cNvPr>
          <p:cNvSpPr txBox="1"/>
          <p:nvPr/>
        </p:nvSpPr>
        <p:spPr>
          <a:xfrm>
            <a:off x="6115093" y="2699690"/>
            <a:ext cx="1856046" cy="1202060"/>
          </a:xfrm>
          <a:prstGeom prst="rect">
            <a:avLst/>
          </a:prstGeom>
        </p:spPr>
        <p:txBody>
          <a:bodyPr wrap="square" lIns="0" tIns="0" rIns="0" bIns="0" rtlCol="0" anchor="t">
            <a:spAutoFit/>
          </a:bodyPr>
          <a:lstStyle/>
          <a:p>
            <a:pPr algn="ctr">
              <a:lnSpc>
                <a:spcPts val="2427"/>
              </a:lnSpc>
            </a:pPr>
            <a:r>
              <a:rPr lang="en-US" sz="1400" spc="52">
                <a:solidFill>
                  <a:srgbClr val="191919"/>
                </a:solidFill>
                <a:latin typeface="Rockwell" panose="02060603020205020403" pitchFamily="18" charset="77"/>
              </a:rPr>
              <a:t>Airbus clinched 56% of market for new aircrafts with 556 new orders</a:t>
            </a:r>
          </a:p>
        </p:txBody>
      </p:sp>
      <p:sp>
        <p:nvSpPr>
          <p:cNvPr id="39" name="TextBox 25">
            <a:extLst>
              <a:ext uri="{FF2B5EF4-FFF2-40B4-BE49-F238E27FC236}">
                <a16:creationId xmlns:a16="http://schemas.microsoft.com/office/drawing/2014/main" id="{4191D721-1C05-9D77-BCBD-3599D70F1993}"/>
              </a:ext>
            </a:extLst>
          </p:cNvPr>
          <p:cNvSpPr txBox="1"/>
          <p:nvPr/>
        </p:nvSpPr>
        <p:spPr>
          <a:xfrm>
            <a:off x="8532838" y="2220660"/>
            <a:ext cx="1856046" cy="894284"/>
          </a:xfrm>
          <a:prstGeom prst="rect">
            <a:avLst/>
          </a:prstGeom>
        </p:spPr>
        <p:txBody>
          <a:bodyPr wrap="square" lIns="0" tIns="0" rIns="0" bIns="0" rtlCol="0" anchor="t">
            <a:spAutoFit/>
          </a:bodyPr>
          <a:lstStyle/>
          <a:p>
            <a:pPr algn="ctr">
              <a:lnSpc>
                <a:spcPts val="2427"/>
              </a:lnSpc>
            </a:pPr>
            <a:r>
              <a:rPr lang="en-US" sz="1400" spc="52">
                <a:solidFill>
                  <a:srgbClr val="191919"/>
                </a:solidFill>
                <a:latin typeface="Rockwell" panose="02060603020205020403" pitchFamily="18" charset="77"/>
              </a:rPr>
              <a:t>Airbus A3XX design finalized and named as A380</a:t>
            </a:r>
          </a:p>
        </p:txBody>
      </p:sp>
      <p:sp>
        <p:nvSpPr>
          <p:cNvPr id="40" name="TextBox 25">
            <a:extLst>
              <a:ext uri="{FF2B5EF4-FFF2-40B4-BE49-F238E27FC236}">
                <a16:creationId xmlns:a16="http://schemas.microsoft.com/office/drawing/2014/main" id="{CC6B9BD6-3E45-D268-9CE6-63DC83A9F7FA}"/>
              </a:ext>
            </a:extLst>
          </p:cNvPr>
          <p:cNvSpPr txBox="1"/>
          <p:nvPr/>
        </p:nvSpPr>
        <p:spPr>
          <a:xfrm>
            <a:off x="10493516" y="1758668"/>
            <a:ext cx="1514617" cy="888256"/>
          </a:xfrm>
          <a:prstGeom prst="rect">
            <a:avLst/>
          </a:prstGeom>
        </p:spPr>
        <p:txBody>
          <a:bodyPr wrap="square" lIns="0" tIns="0" rIns="0" bIns="0" rtlCol="0" anchor="t">
            <a:spAutoFit/>
          </a:bodyPr>
          <a:lstStyle/>
          <a:p>
            <a:pPr algn="ctr">
              <a:lnSpc>
                <a:spcPts val="2427"/>
              </a:lnSpc>
            </a:pPr>
            <a:r>
              <a:rPr lang="en-US" sz="1400" spc="52">
                <a:solidFill>
                  <a:srgbClr val="191919"/>
                </a:solidFill>
                <a:latin typeface="Rockwell" panose="02060603020205020403" pitchFamily="18" charset="77"/>
              </a:rPr>
              <a:t>First prototype released in Toulouse</a:t>
            </a:r>
          </a:p>
        </p:txBody>
      </p:sp>
      <p:sp>
        <p:nvSpPr>
          <p:cNvPr id="41" name="TextBox 11">
            <a:extLst>
              <a:ext uri="{FF2B5EF4-FFF2-40B4-BE49-F238E27FC236}">
                <a16:creationId xmlns:a16="http://schemas.microsoft.com/office/drawing/2014/main" id="{E12635EA-763A-B8B7-1C35-D9C2FAA1C2BF}"/>
              </a:ext>
            </a:extLst>
          </p:cNvPr>
          <p:cNvSpPr txBox="1"/>
          <p:nvPr/>
        </p:nvSpPr>
        <p:spPr>
          <a:xfrm>
            <a:off x="250417" y="479822"/>
            <a:ext cx="8945462" cy="796500"/>
          </a:xfrm>
          <a:prstGeom prst="rect">
            <a:avLst/>
          </a:prstGeom>
        </p:spPr>
        <p:txBody>
          <a:bodyPr wrap="square" lIns="0" tIns="0" rIns="0" bIns="0" rtlCol="0" anchor="t">
            <a:spAutoFit/>
          </a:bodyPr>
          <a:lstStyle/>
          <a:p>
            <a:pPr>
              <a:lnSpc>
                <a:spcPts val="6602"/>
              </a:lnSpc>
            </a:pPr>
            <a:r>
              <a:rPr lang="en-US" sz="5400" b="1">
                <a:latin typeface="Rockwell"/>
                <a:cs typeface="Calibri Light"/>
              </a:rPr>
              <a:t>A380 Launch Timeline</a:t>
            </a:r>
            <a:endParaRPr lang="en-US" sz="3600" b="1" spc="616">
              <a:solidFill>
                <a:srgbClr val="231F20"/>
              </a:solidFill>
              <a:latin typeface="Rockwell"/>
            </a:endParaRPr>
          </a:p>
        </p:txBody>
      </p:sp>
      <p:pic>
        <p:nvPicPr>
          <p:cNvPr id="43" name="Picture 42" descr="A large white airplane flying in the sky&#10;&#10;Description automatically generated">
            <a:extLst>
              <a:ext uri="{FF2B5EF4-FFF2-40B4-BE49-F238E27FC236}">
                <a16:creationId xmlns:a16="http://schemas.microsoft.com/office/drawing/2014/main" id="{A26D416A-861B-703E-A36F-B4821DB1E5BD}"/>
              </a:ext>
            </a:extLst>
          </p:cNvPr>
          <p:cNvPicPr>
            <a:picLocks noChangeAspect="1"/>
          </p:cNvPicPr>
          <p:nvPr/>
        </p:nvPicPr>
        <p:blipFill rotWithShape="1">
          <a:blip r:embed="rId3"/>
          <a:srcRect t="9644" b="41292"/>
          <a:stretch/>
        </p:blipFill>
        <p:spPr>
          <a:xfrm>
            <a:off x="5203749" y="4286121"/>
            <a:ext cx="7005751" cy="2583048"/>
          </a:xfrm>
          <a:prstGeom prst="rect">
            <a:avLst/>
          </a:prstGeom>
        </p:spPr>
      </p:pic>
      <p:sp>
        <p:nvSpPr>
          <p:cNvPr id="44" name="Freeform 9">
            <a:extLst>
              <a:ext uri="{FF2B5EF4-FFF2-40B4-BE49-F238E27FC236}">
                <a16:creationId xmlns:a16="http://schemas.microsoft.com/office/drawing/2014/main" id="{DA74B49B-62DD-1541-B2CF-5596646BF902}"/>
              </a:ext>
            </a:extLst>
          </p:cNvPr>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5" name="Freeform 3">
            <a:extLst>
              <a:ext uri="{FF2B5EF4-FFF2-40B4-BE49-F238E27FC236}">
                <a16:creationId xmlns:a16="http://schemas.microsoft.com/office/drawing/2014/main" id="{5584C6F2-C123-5E37-925F-0F7DA7AE0D3E}"/>
              </a:ext>
            </a:extLst>
          </p:cNvPr>
          <p:cNvSpPr/>
          <p:nvPr/>
        </p:nvSpPr>
        <p:spPr>
          <a:xfrm rot="3407869">
            <a:off x="8948318" y="-1905834"/>
            <a:ext cx="7410363"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444FB-9BFE-9F40-D969-5CAE1EBE874B}"/>
              </a:ext>
            </a:extLst>
          </p:cNvPr>
          <p:cNvSpPr>
            <a:spLocks noGrp="1"/>
          </p:cNvSpPr>
          <p:nvPr>
            <p:ph type="title"/>
          </p:nvPr>
        </p:nvSpPr>
        <p:spPr>
          <a:xfrm>
            <a:off x="185931" y="262996"/>
            <a:ext cx="6543482" cy="1807305"/>
          </a:xfrm>
        </p:spPr>
        <p:txBody>
          <a:bodyPr>
            <a:normAutofit/>
          </a:bodyPr>
          <a:lstStyle/>
          <a:p>
            <a:r>
              <a:rPr lang="en-US" sz="5400" b="1">
                <a:latin typeface="Rockwell" panose="02060603020205020403" pitchFamily="18" charset="77"/>
                <a:ea typeface="+mn-ea"/>
                <a:cs typeface="Calibri Light"/>
              </a:rPr>
              <a:t>Behind the scene</a:t>
            </a:r>
          </a:p>
        </p:txBody>
      </p:sp>
      <p:sp>
        <p:nvSpPr>
          <p:cNvPr id="3" name="Content Placeholder 2">
            <a:extLst>
              <a:ext uri="{FF2B5EF4-FFF2-40B4-BE49-F238E27FC236}">
                <a16:creationId xmlns:a16="http://schemas.microsoft.com/office/drawing/2014/main" id="{D4876CCF-2EFF-913B-6998-4A6B1EDEB386}"/>
              </a:ext>
            </a:extLst>
          </p:cNvPr>
          <p:cNvSpPr>
            <a:spLocks noGrp="1"/>
          </p:cNvSpPr>
          <p:nvPr>
            <p:ph idx="1"/>
          </p:nvPr>
        </p:nvSpPr>
        <p:spPr>
          <a:xfrm>
            <a:off x="353882" y="1855989"/>
            <a:ext cx="5505450" cy="4106662"/>
          </a:xfrm>
        </p:spPr>
        <p:txBody>
          <a:bodyPr vert="horz" lIns="91440" tIns="45720" rIns="91440" bIns="45720" rtlCol="0" anchor="t">
            <a:normAutofit/>
          </a:bodyPr>
          <a:lstStyle/>
          <a:p>
            <a:pPr marL="0" indent="0">
              <a:buNone/>
            </a:pPr>
            <a:r>
              <a:rPr lang="en-US" sz="1600" b="1">
                <a:latin typeface="Rockwell"/>
                <a:ea typeface="+mn-lt"/>
                <a:cs typeface="+mn-lt"/>
              </a:rPr>
              <a:t>Number 380:</a:t>
            </a:r>
            <a:endParaRPr lang="en-US" sz="1600" b="1">
              <a:latin typeface="Rockwell"/>
              <a:ea typeface="+mn-lt"/>
              <a:cs typeface="Times New Roman"/>
            </a:endParaRPr>
          </a:p>
          <a:p>
            <a:pPr marL="0" indent="0">
              <a:buNone/>
            </a:pPr>
            <a:r>
              <a:rPr lang="en-US" sz="1600">
                <a:latin typeface="Rockwell"/>
                <a:ea typeface="+mn-lt"/>
                <a:cs typeface="+mn-lt"/>
              </a:rPr>
              <a:t> A departure from the Airbus sequence (A300 to A340).</a:t>
            </a:r>
            <a:endParaRPr lang="en-US" sz="1600">
              <a:latin typeface="Rockwell"/>
              <a:cs typeface="Times New Roman"/>
            </a:endParaRPr>
          </a:p>
          <a:p>
            <a:pPr marL="0" indent="0">
              <a:buNone/>
            </a:pPr>
            <a:r>
              <a:rPr lang="en-US" sz="1600" b="1">
                <a:latin typeface="Rockwell"/>
                <a:ea typeface="+mn-lt"/>
                <a:cs typeface="+mn-lt"/>
              </a:rPr>
              <a:t>Symbolic Alignment</a:t>
            </a:r>
            <a:r>
              <a:rPr lang="en-US" sz="1600">
                <a:latin typeface="Rockwell"/>
                <a:ea typeface="+mn-lt"/>
                <a:cs typeface="+mn-lt"/>
              </a:rPr>
              <a:t>: </a:t>
            </a:r>
            <a:endParaRPr lang="en-US" sz="1600">
              <a:latin typeface="Rockwell" panose="02060603020205020403" pitchFamily="18" charset="77"/>
              <a:ea typeface="+mn-lt"/>
              <a:cs typeface="Times New Roman"/>
            </a:endParaRPr>
          </a:p>
          <a:p>
            <a:pPr marL="0" indent="0">
              <a:buNone/>
            </a:pPr>
            <a:r>
              <a:rPr lang="en-US" sz="1600">
                <a:latin typeface="Rockwell"/>
                <a:ea typeface="+mn-lt"/>
                <a:cs typeface="+mn-lt"/>
              </a:rPr>
              <a:t>The digit 8 mirrors the double-deck interior cross-section of the model.</a:t>
            </a:r>
            <a:endParaRPr lang="en-US" sz="1600">
              <a:latin typeface="Rockwell"/>
              <a:cs typeface="Times New Roman"/>
            </a:endParaRPr>
          </a:p>
          <a:p>
            <a:pPr marL="0" indent="0">
              <a:buNone/>
            </a:pPr>
            <a:r>
              <a:rPr lang="en-US" sz="1600" b="1">
                <a:latin typeface="Rockwell"/>
                <a:ea typeface="+mn-lt"/>
                <a:cs typeface="+mn-lt"/>
              </a:rPr>
              <a:t>Lucky Number</a:t>
            </a:r>
            <a:r>
              <a:rPr lang="en-US" sz="1600">
                <a:latin typeface="Rockwell"/>
                <a:ea typeface="+mn-lt"/>
                <a:cs typeface="+mn-lt"/>
              </a:rPr>
              <a:t>: </a:t>
            </a:r>
            <a:endParaRPr lang="en-US" sz="1600">
              <a:latin typeface="Rockwell" panose="02060603020205020403" pitchFamily="18" charset="77"/>
              <a:ea typeface="+mn-lt"/>
              <a:cs typeface="Times New Roman"/>
            </a:endParaRPr>
          </a:p>
          <a:p>
            <a:pPr marL="0" indent="0">
              <a:buNone/>
            </a:pPr>
            <a:r>
              <a:rPr lang="en-US" sz="1600">
                <a:latin typeface="Rockwell"/>
                <a:ea typeface="+mn-lt"/>
                <a:cs typeface="+mn-lt"/>
              </a:rPr>
              <a:t>In Asian countries, especially China (a promising growth market at the time), 8 holds significance.</a:t>
            </a:r>
            <a:endParaRPr lang="en-US" sz="1600">
              <a:latin typeface="Rockwell"/>
              <a:cs typeface="Times New Roman"/>
            </a:endParaRPr>
          </a:p>
          <a:p>
            <a:pPr marL="0" indent="0">
              <a:buNone/>
            </a:pPr>
            <a:r>
              <a:rPr lang="en-US" sz="1600" b="1">
                <a:latin typeface="Rockwell"/>
                <a:ea typeface="+mn-lt"/>
                <a:cs typeface="+mn-lt"/>
              </a:rPr>
              <a:t>Cost Efficiency Goal</a:t>
            </a:r>
            <a:r>
              <a:rPr lang="en-US" sz="1600">
                <a:latin typeface="Rockwell"/>
                <a:ea typeface="+mn-lt"/>
                <a:cs typeface="+mn-lt"/>
              </a:rPr>
              <a:t>: </a:t>
            </a:r>
            <a:endParaRPr lang="en-US" sz="1600">
              <a:latin typeface="Rockwell" panose="02060603020205020403" pitchFamily="18" charset="77"/>
              <a:ea typeface="+mn-lt"/>
              <a:cs typeface="Times New Roman"/>
            </a:endParaRPr>
          </a:p>
          <a:p>
            <a:pPr marL="0" indent="0">
              <a:buNone/>
            </a:pPr>
            <a:r>
              <a:rPr lang="en-US" sz="1600">
                <a:latin typeface="Rockwell"/>
                <a:ea typeface="+mn-lt"/>
                <a:cs typeface="+mn-lt"/>
              </a:rPr>
              <a:t>The target was a 15–20% reduction in operating costs compared to the existing Boeing B747–400.</a:t>
            </a:r>
            <a:endParaRPr lang="en-US" sz="1600">
              <a:latin typeface="Rockwell"/>
              <a:cs typeface="Times New Roman"/>
            </a:endParaRPr>
          </a:p>
        </p:txBody>
      </p:sp>
      <p:pic>
        <p:nvPicPr>
          <p:cNvPr id="4" name="Picture 3" descr="How to Find Your Feng Shui Lucky Numbers | LoveToKnow">
            <a:extLst>
              <a:ext uri="{FF2B5EF4-FFF2-40B4-BE49-F238E27FC236}">
                <a16:creationId xmlns:a16="http://schemas.microsoft.com/office/drawing/2014/main" id="{2895A9B9-F4C8-5E77-EF3A-27929A7A8E9C}"/>
              </a:ext>
            </a:extLst>
          </p:cNvPr>
          <p:cNvPicPr>
            <a:picLocks noChangeAspect="1"/>
          </p:cNvPicPr>
          <p:nvPr/>
        </p:nvPicPr>
        <p:blipFill rotWithShape="1">
          <a:blip r:embed="rId3"/>
          <a:srcRect l="19915" r="2212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472425151"/>
      </p:ext>
    </p:extLst>
  </p:cSld>
  <p:clrMapOvr>
    <a:masterClrMapping/>
  </p:clrMapOvr>
  <p:transition spd="slow">
    <p:push dir="u"/>
  </p:transition>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TotalTime>
  <Words>2706</Words>
  <Application>Microsoft Office PowerPoint</Application>
  <PresentationFormat>Widescreen</PresentationFormat>
  <Paragraphs>344</Paragraphs>
  <Slides>38</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Aileron</vt:lpstr>
      <vt:lpstr>Aileron Bold</vt:lpstr>
      <vt:lpstr>Aileron Ultra-Bold</vt:lpstr>
      <vt:lpstr>-apple-system</vt:lpstr>
      <vt:lpstr>Arial</vt:lpstr>
      <vt:lpstr>Barlow SemiCondensed</vt:lpstr>
      <vt:lpstr>Calibri</vt:lpstr>
      <vt:lpstr>Calibri Light</vt:lpstr>
      <vt:lpstr>DM Sans</vt:lpstr>
      <vt:lpstr>DM Sans Bold</vt:lpstr>
      <vt:lpstr>Helvetica Neue</vt:lpstr>
      <vt:lpstr>Rockwell</vt:lpstr>
      <vt:lpstr>Söhne</vt:lpstr>
      <vt:lpstr>Office Theme</vt:lpstr>
      <vt:lpstr>PowerPoint Presentation</vt:lpstr>
      <vt:lpstr>PowerPoint Presentation</vt:lpstr>
      <vt:lpstr>PowerPoint Presentation</vt:lpstr>
      <vt:lpstr>PowerPoint Presentation</vt:lpstr>
      <vt:lpstr>Emerging Duopoly </vt:lpstr>
      <vt:lpstr>Airlines Reaction</vt:lpstr>
      <vt:lpstr>PowerPoint Presentation</vt:lpstr>
      <vt:lpstr>PowerPoint Presentation</vt:lpstr>
      <vt:lpstr>Behind the scene</vt:lpstr>
      <vt:lpstr>PowerPoint Presentation</vt:lpstr>
      <vt:lpstr>PowerPoint Presentation</vt:lpstr>
      <vt:lpstr>Rise of A380</vt:lpstr>
      <vt:lpstr>PowerPoint Presentation</vt:lpstr>
      <vt:lpstr>Production Timeline</vt:lpstr>
      <vt:lpstr>Features and Specifications</vt:lpstr>
      <vt:lpstr>Unique features</vt:lpstr>
      <vt:lpstr>Impacts of A380:</vt:lpstr>
      <vt:lpstr>PowerPoint Presentation</vt:lpstr>
      <vt:lpstr>Retail and Tourism Revenue</vt:lpstr>
      <vt:lpstr>PowerPoint Presentation</vt:lpstr>
      <vt:lpstr>PowerPoint Presentation</vt:lpstr>
      <vt:lpstr>PowerPoint Presentation</vt:lpstr>
      <vt:lpstr>PowerPoint Presentation</vt:lpstr>
      <vt:lpstr>How did the 2008 recession impact the aviation strategies?</vt:lpstr>
      <vt:lpstr>Fall in Demand</vt:lpstr>
      <vt:lpstr>Growth of budget airlines</vt:lpstr>
      <vt:lpstr>PowerPoint Presentation</vt:lpstr>
      <vt:lpstr>Losing Buyers </vt:lpstr>
      <vt:lpstr>Market Response and Adoption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Kavinayaa</dc:creator>
  <cp:lastModifiedBy>., Nikhilan Velumani</cp:lastModifiedBy>
  <cp:revision>5</cp:revision>
  <dcterms:created xsi:type="dcterms:W3CDTF">2024-02-17T00:27:45Z</dcterms:created>
  <dcterms:modified xsi:type="dcterms:W3CDTF">2025-08-06T15:28:30Z</dcterms:modified>
</cp:coreProperties>
</file>